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0"/>
  </p:notesMasterIdLst>
  <p:handoutMasterIdLst>
    <p:handoutMasterId r:id="rId111"/>
  </p:handoutMasterIdLst>
  <p:sldIdLst>
    <p:sldId id="258" r:id="rId5"/>
    <p:sldId id="357" r:id="rId6"/>
    <p:sldId id="358" r:id="rId7"/>
    <p:sldId id="481" r:id="rId8"/>
    <p:sldId id="361" r:id="rId9"/>
    <p:sldId id="362" r:id="rId10"/>
    <p:sldId id="363" r:id="rId11"/>
    <p:sldId id="293" r:id="rId12"/>
    <p:sldId id="367" r:id="rId13"/>
    <p:sldId id="371" r:id="rId14"/>
    <p:sldId id="372" r:id="rId15"/>
    <p:sldId id="373" r:id="rId16"/>
    <p:sldId id="374" r:id="rId17"/>
    <p:sldId id="375" r:id="rId18"/>
    <p:sldId id="433" r:id="rId19"/>
    <p:sldId id="434" r:id="rId20"/>
    <p:sldId id="435" r:id="rId21"/>
    <p:sldId id="436" r:id="rId22"/>
    <p:sldId id="437" r:id="rId23"/>
    <p:sldId id="438" r:id="rId24"/>
    <p:sldId id="444" r:id="rId25"/>
    <p:sldId id="443" r:id="rId26"/>
    <p:sldId id="445" r:id="rId27"/>
    <p:sldId id="448" r:id="rId28"/>
    <p:sldId id="446" r:id="rId29"/>
    <p:sldId id="447" r:id="rId30"/>
    <p:sldId id="451" r:id="rId31"/>
    <p:sldId id="450" r:id="rId32"/>
    <p:sldId id="453" r:id="rId33"/>
    <p:sldId id="454" r:id="rId34"/>
    <p:sldId id="452" r:id="rId35"/>
    <p:sldId id="455" r:id="rId36"/>
    <p:sldId id="456" r:id="rId37"/>
    <p:sldId id="457" r:id="rId38"/>
    <p:sldId id="466" r:id="rId39"/>
    <p:sldId id="459" r:id="rId40"/>
    <p:sldId id="460" r:id="rId41"/>
    <p:sldId id="461" r:id="rId42"/>
    <p:sldId id="465" r:id="rId43"/>
    <p:sldId id="464" r:id="rId44"/>
    <p:sldId id="463" r:id="rId45"/>
    <p:sldId id="469" r:id="rId46"/>
    <p:sldId id="468" r:id="rId47"/>
    <p:sldId id="470" r:id="rId48"/>
    <p:sldId id="472" r:id="rId49"/>
    <p:sldId id="473" r:id="rId50"/>
    <p:sldId id="474" r:id="rId51"/>
    <p:sldId id="476" r:id="rId52"/>
    <p:sldId id="475" r:id="rId53"/>
    <p:sldId id="480" r:id="rId54"/>
    <p:sldId id="479" r:id="rId55"/>
    <p:sldId id="478" r:id="rId56"/>
    <p:sldId id="477" r:id="rId57"/>
    <p:sldId id="467" r:id="rId58"/>
    <p:sldId id="458" r:id="rId59"/>
    <p:sldId id="500" r:id="rId60"/>
    <p:sldId id="483" r:id="rId61"/>
    <p:sldId id="484" r:id="rId62"/>
    <p:sldId id="485" r:id="rId63"/>
    <p:sldId id="486" r:id="rId64"/>
    <p:sldId id="487" r:id="rId65"/>
    <p:sldId id="488" r:id="rId66"/>
    <p:sldId id="489" r:id="rId67"/>
    <p:sldId id="490" r:id="rId68"/>
    <p:sldId id="491" r:id="rId69"/>
    <p:sldId id="492" r:id="rId70"/>
    <p:sldId id="493" r:id="rId71"/>
    <p:sldId id="494" r:id="rId72"/>
    <p:sldId id="495" r:id="rId73"/>
    <p:sldId id="496" r:id="rId74"/>
    <p:sldId id="497" r:id="rId75"/>
    <p:sldId id="498" r:id="rId76"/>
    <p:sldId id="499" r:id="rId77"/>
    <p:sldId id="364" r:id="rId78"/>
    <p:sldId id="502" r:id="rId79"/>
    <p:sldId id="501" r:id="rId80"/>
    <p:sldId id="504" r:id="rId81"/>
    <p:sldId id="505" r:id="rId82"/>
    <p:sldId id="506" r:id="rId83"/>
    <p:sldId id="508" r:id="rId84"/>
    <p:sldId id="507" r:id="rId85"/>
    <p:sldId id="509" r:id="rId86"/>
    <p:sldId id="510" r:id="rId87"/>
    <p:sldId id="511" r:id="rId88"/>
    <p:sldId id="512" r:id="rId89"/>
    <p:sldId id="513" r:id="rId90"/>
    <p:sldId id="503" r:id="rId91"/>
    <p:sldId id="441" r:id="rId92"/>
    <p:sldId id="517" r:id="rId93"/>
    <p:sldId id="514" r:id="rId94"/>
    <p:sldId id="515" r:id="rId95"/>
    <p:sldId id="516" r:id="rId96"/>
    <p:sldId id="518" r:id="rId97"/>
    <p:sldId id="530" r:id="rId98"/>
    <p:sldId id="519" r:id="rId99"/>
    <p:sldId id="520" r:id="rId100"/>
    <p:sldId id="439" r:id="rId101"/>
    <p:sldId id="522" r:id="rId102"/>
    <p:sldId id="523" r:id="rId103"/>
    <p:sldId id="524" r:id="rId104"/>
    <p:sldId id="525" r:id="rId105"/>
    <p:sldId id="526" r:id="rId106"/>
    <p:sldId id="527" r:id="rId107"/>
    <p:sldId id="529" r:id="rId108"/>
    <p:sldId id="528" r:id="rId109"/>
  </p:sldIdLst>
  <p:sldSz cx="9144000" cy="5143500" type="screen16x9"/>
  <p:notesSz cx="9144000" cy="6858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emers, Dennis (DACS)" initials="SD(" lastIdx="1" clrIdx="0">
    <p:extLst>
      <p:ext uri="{19B8F6BF-5375-455C-9EA6-DF929625EA0E}">
        <p15:presenceInfo xmlns:p15="http://schemas.microsoft.com/office/powerpoint/2012/main" userId="S-1-5-21-1572361299-1184395705-1606240830-6488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1A3B"/>
    <a:srgbClr val="001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8" autoAdjust="0"/>
    <p:restoredTop sz="94670"/>
  </p:normalViewPr>
  <p:slideViewPr>
    <p:cSldViewPr snapToGrid="0" snapToObjects="1">
      <p:cViewPr varScale="1">
        <p:scale>
          <a:sx n="72" d="100"/>
          <a:sy n="72" d="100"/>
        </p:scale>
        <p:origin x="104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04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commentAuthors" Target="commentAuthor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C369-13E3-C04F-AA91-3C19CF4D27E6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B745-3CC2-3B46-A8BC-FE1F07A083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82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42C8-A255-5F4D-A951-1B90F54B60E2}" type="datetimeFigureOut">
              <a:rPr lang="nl-NL" smtClean="0"/>
              <a:t>20-3-2025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75814-5E86-5743-808B-FA33B96378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88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064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8C282-F5E3-5000-B87B-BAB776DEE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6E0AF-F70D-3B7D-8421-E21FB3B9E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88F2D-DD8B-B68C-D39E-B1B172EB5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1875-E4BB-0A86-86D1-043898893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64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EBA8-B966-2832-11EF-A5105AEF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C08A0-E791-AB56-74E5-EA5EED444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D2B26-BD5B-A415-4C41-E40E5FCF7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5603-3AE4-A3BD-9D8F-AECAEBFDB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4803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A0B75-EC9C-1A0B-876A-4D7FFB997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5AB9C-4BF4-ABFB-3524-BBF35A749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56FFC-9E60-7274-B036-98A8B4DAA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19DB6-7443-BB1A-82F5-232545AAE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863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293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6" y="2272938"/>
            <a:ext cx="4548804" cy="30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17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35"/>
          <a:stretch/>
        </p:blipFill>
        <p:spPr>
          <a:xfrm>
            <a:off x="360001" y="4630499"/>
            <a:ext cx="1572408" cy="38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319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08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1" y="310695"/>
            <a:ext cx="3934625" cy="1174423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01" y="1485117"/>
            <a:ext cx="3934624" cy="2857572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95043" y="4738971"/>
            <a:ext cx="550734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745252" y="4738971"/>
            <a:ext cx="3449951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95205" y="4738800"/>
            <a:ext cx="569977" cy="273844"/>
          </a:xfrm>
        </p:spPr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4595044" y="0"/>
            <a:ext cx="4548957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65C5AF04-DC40-0847-A150-8AD1FF135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00" y="4686937"/>
            <a:ext cx="1533600" cy="2333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800"/>
            </a:lvl1pPr>
            <a:lvl2pPr marL="358775" indent="0">
              <a:buNone/>
              <a:defRPr sz="800"/>
            </a:lvl2pPr>
            <a:lvl3pPr marL="715962" indent="0">
              <a:buNone/>
              <a:defRPr sz="800"/>
            </a:lvl3pPr>
            <a:lvl4pPr marL="1074738" indent="0">
              <a:buNone/>
              <a:defRPr sz="800"/>
            </a:lvl4pPr>
            <a:lvl5pPr marL="1433512" indent="0">
              <a:buNone/>
              <a:defRPr sz="800"/>
            </a:lvl5pPr>
          </a:lstStyle>
          <a:p>
            <a:pPr lvl="0"/>
            <a:r>
              <a:rPr lang="nl-NL" dirty="0"/>
              <a:t> 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6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825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360364" y="972000"/>
            <a:ext cx="8326437" cy="323192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336205" y="4736102"/>
            <a:ext cx="914465" cy="273844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137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6" y="2272938"/>
            <a:ext cx="4548804" cy="30152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88" y="1884997"/>
            <a:ext cx="3532883" cy="3261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light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6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001A3B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001A3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6" name="Afbeelding 10" descr="UM40_RGB_B_blau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photo Randwij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001A3B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001A3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6" name="Afbeelding 10" descr="UM40_RGB_B_blau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1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6" y="2272938"/>
            <a:ext cx="4548803" cy="30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0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6" y="4749973"/>
            <a:ext cx="2916000" cy="1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310695"/>
            <a:ext cx="8326799" cy="567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972000"/>
            <a:ext cx="8326799" cy="3333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234468" y="4738971"/>
            <a:ext cx="914465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73246" y="4738971"/>
            <a:ext cx="3977658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16142" y="4738800"/>
            <a:ext cx="370657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8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1" r:id="rId3"/>
    <p:sldLayoutId id="2147483674" r:id="rId4"/>
    <p:sldLayoutId id="2147483672" r:id="rId5"/>
    <p:sldLayoutId id="2147483675" r:id="rId6"/>
    <p:sldLayoutId id="2147483660" r:id="rId7"/>
    <p:sldLayoutId id="2147483677" r:id="rId8"/>
    <p:sldLayoutId id="2147483661" r:id="rId9"/>
    <p:sldLayoutId id="2147483678" r:id="rId10"/>
    <p:sldLayoutId id="2147483650" r:id="rId11"/>
    <p:sldLayoutId id="2147483655" r:id="rId12"/>
    <p:sldLayoutId id="2147483656" r:id="rId13"/>
    <p:sldLayoutId id="2147483663" r:id="rId14"/>
    <p:sldLayoutId id="2147483659" r:id="rId15"/>
    <p:sldLayoutId id="214748365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2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0645613" TargetMode="External"/><Relationship Id="rId2" Type="http://schemas.openxmlformats.org/officeDocument/2006/relationships/hyperlink" Target="https://ludii.game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412.16970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23267" cy="1653944"/>
          </a:xfrm>
        </p:spPr>
        <p:txBody>
          <a:bodyPr/>
          <a:lstStyle/>
          <a:p>
            <a:r>
              <a:rPr lang="en-US" sz="4400" dirty="0"/>
              <a:t>Generality and </a:t>
            </a:r>
            <a:r>
              <a:rPr lang="en-US" sz="4400" dirty="0" err="1"/>
              <a:t>Generalisation</a:t>
            </a:r>
            <a:r>
              <a:rPr lang="en-US" sz="4400" dirty="0"/>
              <a:t> in Principle and in Practice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64587" y="2745090"/>
            <a:ext cx="6493160" cy="683102"/>
          </a:xfrm>
        </p:spPr>
        <p:txBody>
          <a:bodyPr/>
          <a:lstStyle/>
          <a:p>
            <a:r>
              <a:rPr lang="en-US" sz="2800" dirty="0"/>
              <a:t>Dr. Dennis Soemers</a:t>
            </a:r>
          </a:p>
          <a:p>
            <a:r>
              <a:rPr lang="en-US" sz="2800" dirty="0"/>
              <a:t>20 March, 2025</a:t>
            </a:r>
          </a:p>
          <a:p>
            <a:endParaRPr lang="en-US" sz="2800" dirty="0"/>
          </a:p>
          <a:p>
            <a:r>
              <a:rPr lang="en-US" sz="2400" dirty="0"/>
              <a:t>dennis.soemers@maastrichtuniversity.nl </a:t>
            </a:r>
          </a:p>
        </p:txBody>
      </p:sp>
    </p:spTree>
    <p:extLst>
      <p:ext uri="{BB962C8B-B14F-4D97-AF65-F5344CB8AC3E}">
        <p14:creationId xmlns:p14="http://schemas.microsoft.com/office/powerpoint/2010/main" val="2248834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106B-0551-66A9-9974-DE7EB3B7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B0FD004-590A-1BB4-4369-EA00436D80C3}"/>
              </a:ext>
            </a:extLst>
          </p:cNvPr>
          <p:cNvSpPr/>
          <p:nvPr/>
        </p:nvSpPr>
        <p:spPr>
          <a:xfrm>
            <a:off x="2370681" y="1793417"/>
            <a:ext cx="2301903" cy="48343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04398-6CDB-8749-9384-240D4C71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Generality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C71C7-6546-25D4-AB2F-75D6BAB4C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Generality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be</a:t>
            </a:r>
            <a:r>
              <a:rPr lang="nl-NL" sz="4400" i="1" dirty="0"/>
              <a:t> </a:t>
            </a:r>
            <a:r>
              <a:rPr lang="nl-NL" sz="4400" i="1" dirty="0" err="1"/>
              <a:t>applied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a </a:t>
            </a:r>
            <a:r>
              <a:rPr lang="nl-NL" sz="4400" i="1" dirty="0" err="1"/>
              <a:t>variety</a:t>
            </a:r>
            <a:r>
              <a:rPr lang="nl-NL" sz="4400" i="1" dirty="0"/>
              <a:t> of different </a:t>
            </a:r>
            <a:r>
              <a:rPr lang="nl-NL" sz="4400" i="1" dirty="0" err="1"/>
              <a:t>problems</a:t>
            </a:r>
            <a:r>
              <a:rPr lang="nl-NL" sz="4400" i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EF7F5-58EA-6BB3-F3DA-AF24185592C0}"/>
              </a:ext>
            </a:extLst>
          </p:cNvPr>
          <p:cNvSpPr txBox="1"/>
          <p:nvPr/>
        </p:nvSpPr>
        <p:spPr>
          <a:xfrm>
            <a:off x="251672" y="3191994"/>
            <a:ext cx="8532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“Technique” may be an algorithm, machine learning model type, program, system, …</a:t>
            </a:r>
          </a:p>
        </p:txBody>
      </p:sp>
    </p:spTree>
    <p:extLst>
      <p:ext uri="{BB962C8B-B14F-4D97-AF65-F5344CB8AC3E}">
        <p14:creationId xmlns:p14="http://schemas.microsoft.com/office/powerpoint/2010/main" val="2030807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F208-00DC-0DB5-C20E-4ABBE4757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9917A3FE-83DD-86CE-BF66-37EF6F530569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3: There can be trade-offs between generality in principle, and ease of implementation across a wide variety of tasks in practice.</a:t>
            </a:r>
          </a:p>
        </p:txBody>
      </p:sp>
    </p:spTree>
    <p:extLst>
      <p:ext uri="{BB962C8B-B14F-4D97-AF65-F5344CB8AC3E}">
        <p14:creationId xmlns:p14="http://schemas.microsoft.com/office/powerpoint/2010/main" val="14665795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73E3A-6311-7B5C-88B6-73F9965C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E2017DAC-3622-8330-9989-6C2AC46AF422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4: We often don’t truly care about 100% generality, but rather about generality within a restricted domain of interest.</a:t>
            </a:r>
          </a:p>
        </p:txBody>
      </p:sp>
    </p:spTree>
    <p:extLst>
      <p:ext uri="{BB962C8B-B14F-4D97-AF65-F5344CB8AC3E}">
        <p14:creationId xmlns:p14="http://schemas.microsoft.com/office/powerpoint/2010/main" val="6657599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CF041-B027-0233-2721-7ABE5314F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CADDDA5B-4E28-420B-8025-06071A5D4A05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5: We often don’t truly care about 100% </a:t>
            </a:r>
            <a:r>
              <a:rPr lang="en-US" sz="4000" dirty="0" err="1"/>
              <a:t>generalisation</a:t>
            </a:r>
            <a:r>
              <a:rPr lang="en-US" sz="4000" dirty="0"/>
              <a:t>, but rather about </a:t>
            </a:r>
            <a:r>
              <a:rPr lang="en-US" sz="4000" dirty="0" err="1"/>
              <a:t>generalisation</a:t>
            </a:r>
            <a:r>
              <a:rPr lang="en-US" sz="4000" dirty="0"/>
              <a:t> within a restricted domain of interest.</a:t>
            </a:r>
          </a:p>
        </p:txBody>
      </p:sp>
    </p:spTree>
    <p:extLst>
      <p:ext uri="{BB962C8B-B14F-4D97-AF65-F5344CB8AC3E}">
        <p14:creationId xmlns:p14="http://schemas.microsoft.com/office/powerpoint/2010/main" val="4108573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A88D-40FB-BEDE-0024-E7230D7D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3516DE78-9239-801D-E0E1-588CE1C0EE59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6: Providing context about the task at hand may be crucial for “out-of-distribution” </a:t>
            </a:r>
            <a:r>
              <a:rPr lang="en-US" sz="4000" dirty="0" err="1"/>
              <a:t>generalisation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91803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5139-95A3-B95C-97F7-E44B89F5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FA8-D97E-5ED0-464B-2B31B7A29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/>
              <a:t>David Silver et al. (2018). “</a:t>
            </a:r>
            <a:r>
              <a:rPr lang="en-US" sz="2000" dirty="0"/>
              <a:t>A general reinforcement learning algorithm that masters chess, shogi, and Go through self-play</a:t>
            </a:r>
            <a:r>
              <a:rPr lang="nl-NL" sz="2000" dirty="0"/>
              <a:t>”. </a:t>
            </a:r>
            <a:r>
              <a:rPr lang="nl-NL" sz="2000" i="1" dirty="0" err="1"/>
              <a:t>Science</a:t>
            </a:r>
            <a:r>
              <a:rPr lang="nl-NL" sz="2000" dirty="0"/>
              <a:t>, Vol. 362, pp. 1140–1144.</a:t>
            </a:r>
          </a:p>
          <a:p>
            <a:r>
              <a:rPr lang="nl-NL" sz="2000" dirty="0" err="1"/>
              <a:t>Ludii</a:t>
            </a:r>
            <a:r>
              <a:rPr lang="nl-NL" sz="2000" dirty="0"/>
              <a:t> </a:t>
            </a:r>
            <a:r>
              <a:rPr lang="nl-NL" sz="2000" dirty="0" err="1"/>
              <a:t>general</a:t>
            </a:r>
            <a:r>
              <a:rPr lang="nl-NL" sz="2000" dirty="0"/>
              <a:t> game </a:t>
            </a:r>
            <a:r>
              <a:rPr lang="nl-NL" sz="2000" dirty="0" err="1"/>
              <a:t>playing</a:t>
            </a:r>
            <a:r>
              <a:rPr lang="nl-NL" sz="2000" dirty="0"/>
              <a:t> system: </a:t>
            </a:r>
            <a:r>
              <a:rPr lang="nl-NL" sz="2000" dirty="0">
                <a:hlinkClick r:id="rId2"/>
              </a:rPr>
              <a:t>https://ludii.games/</a:t>
            </a:r>
            <a:r>
              <a:rPr lang="nl-NL" sz="2000" dirty="0"/>
              <a:t> </a:t>
            </a:r>
          </a:p>
          <a:p>
            <a:r>
              <a:rPr lang="nl-NL" sz="2000" dirty="0" err="1"/>
              <a:t>Spyridon</a:t>
            </a:r>
            <a:r>
              <a:rPr lang="nl-NL" sz="2000" dirty="0"/>
              <a:t> </a:t>
            </a:r>
            <a:r>
              <a:rPr lang="nl-NL" sz="2000" dirty="0" err="1"/>
              <a:t>Samothrakis</a:t>
            </a:r>
            <a:r>
              <a:rPr lang="nl-NL" sz="2000" dirty="0"/>
              <a:t>, Dennis J.N.J. Soemers, </a:t>
            </a:r>
            <a:r>
              <a:rPr lang="nl-NL" sz="2000" dirty="0" err="1"/>
              <a:t>and</a:t>
            </a:r>
            <a:r>
              <a:rPr lang="nl-NL" sz="2000" dirty="0"/>
              <a:t> Damian </a:t>
            </a:r>
            <a:r>
              <a:rPr lang="nl-NL" sz="2000" dirty="0" err="1"/>
              <a:t>Machlanski</a:t>
            </a:r>
            <a:r>
              <a:rPr lang="nl-NL" sz="2000" dirty="0"/>
              <a:t> (2024). “</a:t>
            </a:r>
            <a:r>
              <a:rPr lang="nl-NL" sz="2000" dirty="0">
                <a:hlinkClick r:id="rId3"/>
              </a:rPr>
              <a:t>Games of </a:t>
            </a:r>
            <a:r>
              <a:rPr lang="nl-NL" sz="2000" dirty="0" err="1">
                <a:hlinkClick r:id="rId3"/>
              </a:rPr>
              <a:t>Knightian</a:t>
            </a:r>
            <a:r>
              <a:rPr lang="nl-NL" sz="2000" dirty="0">
                <a:hlinkClick r:id="rId3"/>
              </a:rPr>
              <a:t> </a:t>
            </a:r>
            <a:r>
              <a:rPr lang="nl-NL" sz="2000" dirty="0" err="1">
                <a:hlinkClick r:id="rId3"/>
              </a:rPr>
              <a:t>Uncertainty</a:t>
            </a:r>
            <a:r>
              <a:rPr lang="nl-NL" sz="2000" dirty="0">
                <a:hlinkClick r:id="rId3"/>
              </a:rPr>
              <a:t> as AGI </a:t>
            </a:r>
            <a:r>
              <a:rPr lang="nl-NL" sz="2000" dirty="0" err="1">
                <a:hlinkClick r:id="rId3"/>
              </a:rPr>
              <a:t>testbeds</a:t>
            </a:r>
            <a:r>
              <a:rPr lang="nl-NL" sz="2000" dirty="0"/>
              <a:t>”. In </a:t>
            </a:r>
            <a:r>
              <a:rPr lang="nl-NL" sz="2000" i="1" dirty="0"/>
              <a:t>2024 IEEE Conference on Games (</a:t>
            </a:r>
            <a:r>
              <a:rPr lang="nl-NL" sz="2000" i="1" dirty="0" err="1"/>
              <a:t>CoG</a:t>
            </a:r>
            <a:r>
              <a:rPr lang="nl-NL" sz="2000" i="1" dirty="0"/>
              <a:t> 2024)</a:t>
            </a:r>
            <a:r>
              <a:rPr lang="nl-NL" sz="2000" dirty="0"/>
              <a:t>, pp. 1–4.</a:t>
            </a:r>
          </a:p>
          <a:p>
            <a:r>
              <a:rPr lang="nl-NL" sz="2000" dirty="0"/>
              <a:t>Dennis J. N. J. Soemers, </a:t>
            </a:r>
            <a:r>
              <a:rPr lang="nl-NL" sz="2000" dirty="0" err="1"/>
              <a:t>Spyridon</a:t>
            </a:r>
            <a:r>
              <a:rPr lang="nl-NL" sz="2000" dirty="0"/>
              <a:t> </a:t>
            </a:r>
            <a:r>
              <a:rPr lang="nl-NL" sz="2000" dirty="0" err="1"/>
              <a:t>Samothrakis</a:t>
            </a:r>
            <a:r>
              <a:rPr lang="nl-NL" sz="2000" dirty="0"/>
              <a:t>, Kurt Driessens, </a:t>
            </a:r>
            <a:r>
              <a:rPr lang="nl-NL" sz="2000" dirty="0" err="1"/>
              <a:t>and</a:t>
            </a:r>
            <a:r>
              <a:rPr lang="nl-NL" sz="2000" dirty="0"/>
              <a:t> Mark H. M. Winands (2025). “</a:t>
            </a:r>
            <a:r>
              <a:rPr lang="nl-NL" sz="2000" dirty="0">
                <a:hlinkClick r:id="rId4"/>
              </a:rPr>
              <a:t>Environment </a:t>
            </a:r>
            <a:r>
              <a:rPr lang="nl-NL" sz="2000" dirty="0" err="1">
                <a:hlinkClick r:id="rId4"/>
              </a:rPr>
              <a:t>Descriptions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for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Usability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and</a:t>
            </a:r>
            <a:r>
              <a:rPr lang="nl-NL" sz="2000" dirty="0">
                <a:hlinkClick r:id="rId4"/>
              </a:rPr>
              <a:t> </a:t>
            </a:r>
            <a:r>
              <a:rPr lang="nl-NL" sz="2000" dirty="0" err="1">
                <a:hlinkClick r:id="rId4"/>
              </a:rPr>
              <a:t>Generalisation</a:t>
            </a:r>
            <a:r>
              <a:rPr lang="nl-NL" sz="2000" dirty="0">
                <a:hlinkClick r:id="rId4"/>
              </a:rPr>
              <a:t> in </a:t>
            </a:r>
            <a:r>
              <a:rPr lang="nl-NL" sz="2000" dirty="0" err="1">
                <a:hlinkClick r:id="rId4"/>
              </a:rPr>
              <a:t>Reinforcement</a:t>
            </a:r>
            <a:r>
              <a:rPr lang="nl-NL" sz="2000" dirty="0">
                <a:hlinkClick r:id="rId4"/>
              </a:rPr>
              <a:t> Learning</a:t>
            </a:r>
            <a:r>
              <a:rPr lang="nl-NL" sz="2000" dirty="0"/>
              <a:t>”. In </a:t>
            </a:r>
            <a:r>
              <a:rPr lang="nl-NL" sz="2000" i="1" dirty="0" err="1"/>
              <a:t>Proceedings</a:t>
            </a:r>
            <a:r>
              <a:rPr lang="nl-NL" sz="2000" i="1" dirty="0"/>
              <a:t> of </a:t>
            </a:r>
            <a:r>
              <a:rPr lang="nl-NL" sz="2000" i="1" dirty="0" err="1"/>
              <a:t>the</a:t>
            </a:r>
            <a:r>
              <a:rPr lang="nl-NL" sz="2000" i="1" dirty="0"/>
              <a:t> 17th International Conference on </a:t>
            </a:r>
            <a:r>
              <a:rPr lang="nl-NL" sz="2000" i="1" dirty="0" err="1"/>
              <a:t>Agents</a:t>
            </a:r>
            <a:r>
              <a:rPr lang="nl-NL" sz="2000" i="1" dirty="0"/>
              <a:t> </a:t>
            </a:r>
            <a:r>
              <a:rPr lang="nl-NL" sz="2000" i="1" dirty="0" err="1"/>
              <a:t>and</a:t>
            </a:r>
            <a:r>
              <a:rPr lang="nl-NL" sz="2000" i="1" dirty="0"/>
              <a:t> </a:t>
            </a:r>
            <a:r>
              <a:rPr lang="nl-NL" sz="2000" i="1" dirty="0" err="1"/>
              <a:t>Artificial</a:t>
            </a:r>
            <a:r>
              <a:rPr lang="nl-NL" sz="2000" i="1" dirty="0"/>
              <a:t> Intelligence</a:t>
            </a:r>
            <a:r>
              <a:rPr lang="nl-NL" sz="2000" dirty="0"/>
              <a:t>, Vol. 3, pp. 983–992.</a:t>
            </a:r>
          </a:p>
        </p:txBody>
      </p:sp>
    </p:spTree>
    <p:extLst>
      <p:ext uri="{BB962C8B-B14F-4D97-AF65-F5344CB8AC3E}">
        <p14:creationId xmlns:p14="http://schemas.microsoft.com/office/powerpoint/2010/main" val="21153572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F47DAE-1B7E-70B5-0F88-49F0A828EA6B}"/>
              </a:ext>
            </a:extLst>
          </p:cNvPr>
          <p:cNvSpPr txBox="1"/>
          <p:nvPr/>
        </p:nvSpPr>
        <p:spPr>
          <a:xfrm>
            <a:off x="522707" y="3176141"/>
            <a:ext cx="4049293" cy="107721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Scan the QR </a:t>
            </a:r>
            <a:r>
              <a:rPr lang="en-US" sz="3200" dirty="0">
                <a:solidFill>
                  <a:schemeClr val="tx2"/>
                </a:solidFill>
              </a:rPr>
              <a:t>code to download these slides:</a:t>
            </a:r>
            <a:endParaRPr lang="nl-NL" sz="3200" dirty="0">
              <a:solidFill>
                <a:schemeClr val="tx2"/>
              </a:solidFill>
            </a:endParaRPr>
          </a:p>
        </p:txBody>
      </p:sp>
      <p:pic>
        <p:nvPicPr>
          <p:cNvPr id="10" name="Picture 9" descr="A close up of a cell&#10;&#10;AI-generated content may be incorrect.">
            <a:extLst>
              <a:ext uri="{FF2B5EF4-FFF2-40B4-BE49-F238E27FC236}">
                <a16:creationId xmlns:a16="http://schemas.microsoft.com/office/drawing/2014/main" id="{4FAE87C4-4B23-6679-E761-8C2E2FA8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305670" cy="2902739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49B130A7-0524-66CF-D9DA-4B613D3055D7}"/>
              </a:ext>
            </a:extLst>
          </p:cNvPr>
          <p:cNvSpPr/>
          <p:nvPr/>
        </p:nvSpPr>
        <p:spPr>
          <a:xfrm>
            <a:off x="4572000" y="256853"/>
            <a:ext cx="4199138" cy="1340528"/>
          </a:xfrm>
          <a:prstGeom prst="wedgeEllipseCallout">
            <a:avLst>
              <a:gd name="adj1" fmla="val -102033"/>
              <a:gd name="adj2" fmla="val 80675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Questions???</a:t>
            </a:r>
            <a:endParaRPr lang="nl-NL" sz="4000" dirty="0"/>
          </a:p>
        </p:txBody>
      </p:sp>
      <p:pic>
        <p:nvPicPr>
          <p:cNvPr id="14" name="Picture 1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DFBF3F9-82A7-53C1-F5CA-B65B2509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67" y="211737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607A6-69A0-788A-E587-732C6C1D3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E2CFA256-498E-FA3C-D017-D682297DA8BE}"/>
              </a:ext>
            </a:extLst>
          </p:cNvPr>
          <p:cNvSpPr/>
          <p:nvPr/>
        </p:nvSpPr>
        <p:spPr>
          <a:xfrm>
            <a:off x="4775553" y="1793125"/>
            <a:ext cx="3344319" cy="4834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87ECE-DF1F-1A46-14E1-BB64FACD0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Generality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be</a:t>
            </a:r>
            <a:r>
              <a:rPr lang="nl-NL" sz="4400" i="1" dirty="0"/>
              <a:t> </a:t>
            </a:r>
            <a:r>
              <a:rPr lang="nl-NL" sz="4400" i="1" dirty="0" err="1"/>
              <a:t>applied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a </a:t>
            </a:r>
            <a:r>
              <a:rPr lang="nl-NL" sz="4400" i="1" dirty="0" err="1"/>
              <a:t>variety</a:t>
            </a:r>
            <a:r>
              <a:rPr lang="nl-NL" sz="4400" i="1" dirty="0"/>
              <a:t> of different </a:t>
            </a:r>
            <a:r>
              <a:rPr lang="nl-NL" sz="4400" i="1" dirty="0" err="1"/>
              <a:t>problems</a:t>
            </a:r>
            <a:r>
              <a:rPr lang="nl-NL" sz="4400" i="1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27D80-C4C1-2E5B-8066-9164F9FF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Generality in AI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A3124-22DD-A0BD-777F-300A92B3F79C}"/>
              </a:ext>
            </a:extLst>
          </p:cNvPr>
          <p:cNvSpPr txBox="1"/>
          <p:nvPr/>
        </p:nvSpPr>
        <p:spPr>
          <a:xfrm>
            <a:off x="726459" y="3211020"/>
            <a:ext cx="7593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“can be applied” does not necessarily require that it will actually work </a:t>
            </a:r>
            <a:r>
              <a:rPr lang="en-US" sz="3200" b="1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well</a:t>
            </a:r>
          </a:p>
        </p:txBody>
      </p:sp>
    </p:spTree>
    <p:extLst>
      <p:ext uri="{BB962C8B-B14F-4D97-AF65-F5344CB8AC3E}">
        <p14:creationId xmlns:p14="http://schemas.microsoft.com/office/powerpoint/2010/main" val="41061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7FCE-8901-AD28-14DD-EF617433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Generality: simple example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D4995-77E4-645F-DDB5-1B3A6627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4162661" cy="790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A50DB-0116-553D-1B53-BE6B20B0C0F8}"/>
              </a:ext>
            </a:extLst>
          </p:cNvPr>
          <p:cNvSpPr txBox="1"/>
          <p:nvPr/>
        </p:nvSpPr>
        <p:spPr>
          <a:xfrm>
            <a:off x="4987798" y="877695"/>
            <a:ext cx="379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Quite a general function: can handle any (integer) number correctly</a:t>
            </a:r>
            <a:endParaRPr lang="en-US" sz="24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B726A-43FD-6EF4-AD49-38B5BE94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B8A2-4671-A598-F3D3-6DF9A574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Generality: simple example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AB9BD-5173-CD8C-663F-770382AB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4162661" cy="790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F4CF7-4001-F6C0-7EA5-18AB86799B45}"/>
              </a:ext>
            </a:extLst>
          </p:cNvPr>
          <p:cNvSpPr txBox="1"/>
          <p:nvPr/>
        </p:nvSpPr>
        <p:spPr>
          <a:xfrm>
            <a:off x="4987798" y="877695"/>
            <a:ext cx="379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Quite a general function: can handle any (integer) number correctly</a:t>
            </a:r>
            <a:endParaRPr lang="en-US" sz="24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F1112-170B-E300-5E15-76083E640720}"/>
              </a:ext>
            </a:extLst>
          </p:cNvPr>
          <p:cNvSpPr txBox="1"/>
          <p:nvPr/>
        </p:nvSpPr>
        <p:spPr>
          <a:xfrm>
            <a:off x="4987798" y="2311590"/>
            <a:ext cx="379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Not a very general function: can only handle inputs in {0, 1, 2, 3}</a:t>
            </a:r>
            <a:endParaRPr lang="en-US" sz="24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0E4A45-D35D-94F8-EE0D-D9E4805C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873016"/>
            <a:ext cx="330563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8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90F8-E7FD-F7AA-9FDC-3D5A898E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vs. human-provided knowledge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A170E-87CD-2593-6B2D-8FC275C7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4412234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AI researchers usually perceive tension between (1) generality, and (2) injecting human-provided knowledge about how best to accomplish a task</a:t>
            </a:r>
            <a:endParaRPr lang="nl-NL" dirty="0"/>
          </a:p>
        </p:txBody>
      </p:sp>
      <p:pic>
        <p:nvPicPr>
          <p:cNvPr id="5" name="Picture 4" descr="A group of men playing chess&#10;&#10;AI-generated content may be incorrect.">
            <a:extLst>
              <a:ext uri="{FF2B5EF4-FFF2-40B4-BE49-F238E27FC236}">
                <a16:creationId xmlns:a16="http://schemas.microsoft.com/office/drawing/2014/main" id="{309AD214-F9F2-F3F3-5436-6C397EFC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107" y="972000"/>
            <a:ext cx="3896839" cy="25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8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dirty="0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692660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dirty="0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589812-624A-3DC8-48D2-E653A4F7C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55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dirty="0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589812-624A-3DC8-48D2-E653A4F7C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1" name="Oval 25">
            <a:extLst>
              <a:ext uri="{FF2B5EF4-FFF2-40B4-BE49-F238E27FC236}">
                <a16:creationId xmlns:a16="http://schemas.microsoft.com/office/drawing/2014/main" id="{C456A7F3-59A1-6ED2-26BF-38F90A8D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2251213"/>
            <a:ext cx="404812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5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9EE8-744D-D923-B8CE-18B64FA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search (Von Neumann, 1928)</a:t>
            </a:r>
            <a:endParaRPr lang="en-NL" dirty="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066AB622-89A0-0E05-7E24-DB00803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4" y="1206929"/>
            <a:ext cx="1943100" cy="13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63592475-DDED-AF9F-4FC5-8B0AB9AFF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560EC8-AC83-1AFA-81D0-760561EB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E8DB4F-EA49-B8B8-60A7-8B55E009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04C47E-2B97-4C8D-D710-5681AB43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CDC42A-DE63-E79A-C356-3CEEA7F0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3D2EA64-07E4-5B3B-4F39-6907BB50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ACCBC16-8793-7298-9767-1C670468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7B4B83B-BCA2-E835-409E-76BBFC4D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D3D147F-09FB-B8A3-6CE6-E043CD1D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5969BB-A75A-D620-5D99-F330C4756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FEE570E-F645-37CB-8EC8-6B9C9C4F5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81D157B4-0EB7-6BC7-176C-24E79E138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A118CABE-B340-3D86-C13A-282DD0483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E76E985-F9F8-CE3B-57D8-5F73DB884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777F64B-0C05-4145-2F8F-8336C613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1F9C615-7100-5FA4-1625-69EAAD44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37EA3-0A18-1759-6636-707F299B0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DAA8BF6-C188-D9B7-C8E8-8B38DF6E3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94D1A728-FEEB-CA33-44D0-78766951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160" y="889138"/>
            <a:ext cx="758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 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18E8C399-65FF-960E-3E38-C59FD48F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1F15520-E666-A0D3-EE99-4C809821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6C9877C-3428-F4E1-2978-3EB1F44A0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7" name="Oval 25">
            <a:extLst>
              <a:ext uri="{FF2B5EF4-FFF2-40B4-BE49-F238E27FC236}">
                <a16:creationId xmlns:a16="http://schemas.microsoft.com/office/drawing/2014/main" id="{9C91F2C3-7ABB-F1BE-A918-668EF34D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2251213"/>
            <a:ext cx="404812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66800-8969-FA20-E935-F9577D082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52D8-3A29-53B5-7853-F2ED92F6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Heuristic state evaluation functions</a:t>
            </a:r>
            <a:endParaRPr lang="en-NL" dirty="0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FE0B1D4F-850D-CA7D-A323-40C5229275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425" y="2467113"/>
            <a:ext cx="1106488" cy="135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F519ED9-C301-9AD3-4EBE-B30FC030A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741876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0004C3-5486-3B60-0F73-7F3C2FDD6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759338"/>
            <a:ext cx="554038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631DC0F-5841-F485-1A0B-29E986C75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3784738"/>
            <a:ext cx="554037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85D61D8-514F-F8D5-CBAF-866AD2620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811726"/>
            <a:ext cx="5524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DE9C66FB-C3BB-04B4-9193-C612B9E57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438481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99A7E560-E282-CFD7-C02E-A431DB2B1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378463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4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E750F02-3F9E-5897-502E-9150E72E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435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0014F309-F493-6313-841F-FBF96B2A0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8" y="4321313"/>
            <a:ext cx="363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7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3B9FA5C-3A5E-71B0-AEF5-83F7DA005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8" y="2497276"/>
            <a:ext cx="466725" cy="127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07AE64BA-0945-EEBB-6BBD-2AC2945208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2513151"/>
            <a:ext cx="495300" cy="1246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C5382915-77AE-BAC7-347A-629756CF5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2529026"/>
            <a:ext cx="714375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DE358AC0-7CB4-7EF7-C418-DF817663A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097" y="1382851"/>
            <a:ext cx="1514476" cy="871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E4B926FC-51A7-BEF8-8E14-CD9A66DCC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730" y="1382851"/>
            <a:ext cx="1202346" cy="78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E0EA6807-AA27-A3E2-8B3F-539CF8A6A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564" y="2169215"/>
            <a:ext cx="641350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5FD314A3-614B-2562-04FA-C634E2B20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49" y="2177394"/>
            <a:ext cx="639763" cy="693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FC8DA5-5185-D35B-950D-6A9B7BBC1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232576"/>
            <a:ext cx="404813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F43992EA-8725-BFCA-6995-699BBA30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794218"/>
            <a:ext cx="554037" cy="60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/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E6BB85B2-F07E-8791-750D-A3CF2ACEB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160" y="889138"/>
            <a:ext cx="758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 3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0987BA41-0C11-361D-BB6F-EFF7D5C12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89581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BA90EBA8-3881-D9B4-D9BC-AAD2D21DA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748" y="2251213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C65F8FF4-4A22-1401-B2CF-96B94BAAE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701" y="3940177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27" name="Oval 25">
            <a:extLst>
              <a:ext uri="{FF2B5EF4-FFF2-40B4-BE49-F238E27FC236}">
                <a16:creationId xmlns:a16="http://schemas.microsoft.com/office/drawing/2014/main" id="{97ABC4C7-2492-F622-A0B2-76D2AB4F5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2251213"/>
            <a:ext cx="404812" cy="5238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sz="2000" dirty="0">
                <a:solidFill>
                  <a:schemeClr val="tx1"/>
                </a:solidFill>
              </a:rPr>
              <a:t>2</a:t>
            </a:r>
            <a:endParaRPr lang="en-GB" altLang="nl-NL" sz="2000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26F6AB-0473-60F6-A182-4A0E51CE7D33}"/>
              </a:ext>
            </a:extLst>
          </p:cNvPr>
          <p:cNvSpPr/>
          <p:nvPr/>
        </p:nvSpPr>
        <p:spPr>
          <a:xfrm>
            <a:off x="2121321" y="4442524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444E47D-C92C-AE52-9A09-DC1385A8A24C}"/>
              </a:ext>
            </a:extLst>
          </p:cNvPr>
          <p:cNvSpPr/>
          <p:nvPr/>
        </p:nvSpPr>
        <p:spPr>
          <a:xfrm>
            <a:off x="3848521" y="4445418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3C0618-CAF5-DD47-C766-01C175FCAED0}"/>
              </a:ext>
            </a:extLst>
          </p:cNvPr>
          <p:cNvSpPr/>
          <p:nvPr/>
        </p:nvSpPr>
        <p:spPr>
          <a:xfrm>
            <a:off x="5721350" y="4405186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D4290D-6110-6B55-A655-A5A220F4334F}"/>
              </a:ext>
            </a:extLst>
          </p:cNvPr>
          <p:cNvSpPr/>
          <p:nvPr/>
        </p:nvSpPr>
        <p:spPr>
          <a:xfrm>
            <a:off x="6960617" y="4381918"/>
            <a:ext cx="363117" cy="2756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66C152-682F-2C93-2A3C-E71BA1D3D5E0}"/>
              </a:ext>
            </a:extLst>
          </p:cNvPr>
          <p:cNvSpPr txBox="1"/>
          <p:nvPr/>
        </p:nvSpPr>
        <p:spPr>
          <a:xfrm>
            <a:off x="313228" y="965805"/>
            <a:ext cx="439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When we can’t search the full space, we often combine a depth-limited search </a:t>
            </a:r>
            <a:b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with a 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heuristic 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state evaluation 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function</a:t>
            </a:r>
            <a:endParaRPr lang="en-US" sz="24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78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8D59-3C15-8BB5-57D2-6D7121BB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BD65-06D8-9F76-E357-2BEB47BD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Defended Ph.D. in April 2023</a:t>
            </a:r>
          </a:p>
          <a:p>
            <a:r>
              <a:rPr lang="en-US" dirty="0"/>
              <a:t>Assistant Professor at </a:t>
            </a:r>
            <a:br>
              <a:rPr lang="en-US" dirty="0"/>
            </a:br>
            <a:r>
              <a:rPr lang="en-US" dirty="0"/>
              <a:t>Maastricht University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D156F-8E55-9214-98D3-5A3E8E2D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8" y="2413938"/>
            <a:ext cx="3429001" cy="2073779"/>
          </a:xfrm>
          <a:prstGeom prst="rect">
            <a:avLst/>
          </a:prstGeom>
        </p:spPr>
      </p:pic>
      <p:pic>
        <p:nvPicPr>
          <p:cNvPr id="7" name="Picture 6" descr="A person wearing glasses and a blue sweater&#10;&#10;AI-generated content may be incorrect.">
            <a:extLst>
              <a:ext uri="{FF2B5EF4-FFF2-40B4-BE49-F238E27FC236}">
                <a16:creationId xmlns:a16="http://schemas.microsoft.com/office/drawing/2014/main" id="{FF85D454-5629-4D1B-7373-FCAD7BDF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2B0B-995C-6629-A58F-60969616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evaluation function: Chess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196B-2D5E-CDD0-D880-EDF769B4E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4398885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Chess heuristic evaluation function:</a:t>
            </a:r>
          </a:p>
          <a:p>
            <a:pPr lvl="1"/>
            <a:r>
              <a:rPr lang="nl-NL" dirty="0"/>
              <a:t>+1 point per </a:t>
            </a:r>
            <a:r>
              <a:rPr lang="nl-NL" dirty="0" err="1"/>
              <a:t>Pawn</a:t>
            </a:r>
            <a:endParaRPr lang="nl-NL" dirty="0"/>
          </a:p>
          <a:p>
            <a:pPr lvl="1"/>
            <a:r>
              <a:rPr lang="nl-NL" dirty="0"/>
              <a:t>+3 points per Bishop</a:t>
            </a:r>
          </a:p>
          <a:p>
            <a:pPr lvl="1"/>
            <a:r>
              <a:rPr lang="nl-NL" dirty="0"/>
              <a:t>…</a:t>
            </a:r>
          </a:p>
          <a:p>
            <a:pPr lvl="1"/>
            <a:r>
              <a:rPr lang="nl-NL" dirty="0"/>
              <a:t>+9 points per Queen</a:t>
            </a:r>
          </a:p>
          <a:p>
            <a:pPr lvl="1"/>
            <a:r>
              <a:rPr lang="nl-NL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87511-0BEC-5516-2190-AE41B681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61" y="832527"/>
            <a:ext cx="3829466" cy="38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8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9B16-7BE3-B316-CDE7-EC67545AE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45DE-1C99-BA52-4092-65E32BBE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FECEE-34BF-0112-88B3-54C48C5FD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273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B9D8-CFF3-96F9-5D62-A32CF53D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FF90-2F4B-1411-90BE-A1AF6D94B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(as long as it’s zero-sum, two-player, deterministic, sequential, and fully observable)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465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A426D-2178-2B95-4100-2EC6F6F9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7099-0355-0185-0506-FA57D198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AD1E-3638-5701-DF96-52D65BBE1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(as long as it’s zero-sum, two-player, deterministic, sequential, and fully observable)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</a:p>
          <a:p>
            <a:r>
              <a:rPr lang="en-US" dirty="0"/>
              <a:t>But: it requires a (</a:t>
            </a:r>
            <a:r>
              <a:rPr lang="en-US" b="1" dirty="0"/>
              <a:t>game-specific</a:t>
            </a:r>
            <a:r>
              <a:rPr lang="en-US" dirty="0"/>
              <a:t>) heuristic</a:t>
            </a:r>
          </a:p>
          <a:p>
            <a:pPr marL="358775" lvl="1" indent="0">
              <a:buNone/>
            </a:pPr>
            <a:r>
              <a:rPr lang="en-US" dirty="0"/>
              <a:t>(which was, historically, often programmed by hand)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Not very general?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399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CCDC-7323-D269-119B-323EC44DB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2F2A42-A807-4EEA-F15B-57D676EBBDE1}"/>
              </a:ext>
            </a:extLst>
          </p:cNvPr>
          <p:cNvSpPr/>
          <p:nvPr/>
        </p:nvSpPr>
        <p:spPr>
          <a:xfrm>
            <a:off x="560026" y="2828925"/>
            <a:ext cx="7888650" cy="135209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9131B-04F1-6F70-E99F-8CF4658C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Minimax + Heuristics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D911D-E1D2-B0B9-F527-E75F8134D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can be applied to </a:t>
            </a:r>
            <a:r>
              <a:rPr lang="en-US" i="1" dirty="0"/>
              <a:t>any</a:t>
            </a:r>
            <a:r>
              <a:rPr lang="en-US" dirty="0"/>
              <a:t> game</a:t>
            </a:r>
          </a:p>
          <a:p>
            <a:pPr marL="358775" lvl="1" indent="0">
              <a:buNone/>
            </a:pPr>
            <a:r>
              <a:rPr lang="en-US" dirty="0"/>
              <a:t>(as long as it’s zero-sum, two-player, deterministic, sequential, and fully observable)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Quite general!</a:t>
            </a:r>
          </a:p>
          <a:p>
            <a:r>
              <a:rPr lang="en-US" dirty="0"/>
              <a:t>But: it requires a (</a:t>
            </a:r>
            <a:r>
              <a:rPr lang="en-US" b="1" dirty="0"/>
              <a:t>game-specific</a:t>
            </a:r>
            <a:r>
              <a:rPr lang="en-US" dirty="0"/>
              <a:t>) heuristic</a:t>
            </a:r>
          </a:p>
          <a:p>
            <a:pPr marL="358775" lvl="1" indent="0">
              <a:buNone/>
            </a:pPr>
            <a:r>
              <a:rPr lang="en-US" dirty="0"/>
              <a:t>(which was, historically, often programmed by hand)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Not very general?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9986C-086C-4EE5-1FC4-1FD4022EC8F2}"/>
              </a:ext>
            </a:extLst>
          </p:cNvPr>
          <p:cNvSpPr txBox="1"/>
          <p:nvPr/>
        </p:nvSpPr>
        <p:spPr>
          <a:xfrm>
            <a:off x="560025" y="4181024"/>
            <a:ext cx="842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an issue at the level of system, not algorithm!</a:t>
            </a:r>
            <a:endParaRPr lang="en-US" sz="24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44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75AA-51C1-D227-E4EC-344A034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052DD-5D76-8DBE-D3D7-6287A18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789276"/>
            <a:ext cx="7688949" cy="39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4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FD4A9-A3A5-A441-4764-B9E571CB8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6804-65D4-AEAC-F122-700D75E9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MCTS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4A64-3B36-9853-B058-5A1C60FD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MCTS estimates value from random play-outs instead of game-specific heuristic</a:t>
            </a:r>
          </a:p>
          <a:p>
            <a:r>
              <a:rPr lang="en-US" dirty="0">
                <a:sym typeface="Wingdings" panose="05000000000000000000" pitchFamily="2" charset="2"/>
              </a:rPr>
              <a:t> more general!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972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0E216-2886-69F9-97FB-A1FCE596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0084-47EA-CA53-BB7D-1896099A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MCTS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A5ED6-E7BD-8169-7B68-D0F06E7A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MCTS estimates value from random play-outs instead of game-specific heuristic</a:t>
            </a:r>
          </a:p>
          <a:p>
            <a:r>
              <a:rPr lang="en-US" dirty="0">
                <a:sym typeface="Wingdings" panose="05000000000000000000" pitchFamily="2" charset="2"/>
              </a:rPr>
              <a:t> more general!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(?)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4605-EE3A-78B5-2DB4-6C19D534676B}"/>
              </a:ext>
            </a:extLst>
          </p:cNvPr>
          <p:cNvSpPr txBox="1"/>
          <p:nvPr/>
        </p:nvSpPr>
        <p:spPr>
          <a:xfrm>
            <a:off x="914275" y="2741177"/>
            <a:ext cx="7218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Only really a difference in generality in practice, but not in principle</a:t>
            </a:r>
            <a:endParaRPr lang="en-US" sz="32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29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0E91-4154-B310-A068-C2682B369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3BA8-F4A0-8EC7-CADE-75CD9AEC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of MCTS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0A3C6-3D68-EDAB-9DB8-FCD0E15EB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MCTS estimates value from random play-outs instead of game-specific heuristic</a:t>
            </a:r>
          </a:p>
          <a:p>
            <a:r>
              <a:rPr lang="en-US" dirty="0">
                <a:sym typeface="Wingdings" panose="05000000000000000000" pitchFamily="2" charset="2"/>
              </a:rPr>
              <a:t> more general!</a:t>
            </a:r>
          </a:p>
          <a:p>
            <a:r>
              <a:rPr lang="en-US" dirty="0">
                <a:sym typeface="Wingdings" panose="05000000000000000000" pitchFamily="2" charset="2"/>
              </a:rPr>
              <a:t>MCTS is directly applicable in problems with 1 agent, with more than 2 agents, non-zero-sum domains, stochastic domains, 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198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876D-DF54-B1A7-17C3-760B4E95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520F-3566-C2CB-8318-210AF97E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+ Deep Learning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AD40-B558-B3B2-68DA-A0024FF1A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“vanilla” MCTS is often kind of bad though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2BF96-EC33-FB3E-BEBB-D4A94A03E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38" y="1497769"/>
            <a:ext cx="6020321" cy="30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0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D223F-17B9-E7FB-3E5D-A7B97F3C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B0E3-1408-40A6-113E-0F353962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1EB9-CA5A-EA43-3DBE-837BFD5C3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Defended Ph.D. in April 2023</a:t>
            </a:r>
          </a:p>
          <a:p>
            <a:r>
              <a:rPr lang="en-US" dirty="0"/>
              <a:t>Assistant Professor at </a:t>
            </a:r>
            <a:br>
              <a:rPr lang="en-US" dirty="0"/>
            </a:br>
            <a:r>
              <a:rPr lang="en-US" dirty="0"/>
              <a:t>Maastricht University</a:t>
            </a:r>
          </a:p>
          <a:p>
            <a:r>
              <a:rPr lang="en-US" dirty="0"/>
              <a:t>Main research interests:</a:t>
            </a:r>
          </a:p>
          <a:p>
            <a:pPr lvl="1"/>
            <a:r>
              <a:rPr lang="en-US" dirty="0"/>
              <a:t>Sequential decision-making AI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Tree search</a:t>
            </a:r>
          </a:p>
          <a:p>
            <a:pPr lvl="1"/>
            <a:r>
              <a:rPr lang="en-US" dirty="0"/>
              <a:t>AI for game playing</a:t>
            </a:r>
            <a:endParaRPr lang="nl-NL" dirty="0"/>
          </a:p>
        </p:txBody>
      </p:sp>
      <p:pic>
        <p:nvPicPr>
          <p:cNvPr id="7" name="Picture 6" descr="A person wearing glasses and a blue sweater&#10;&#10;AI-generated content may be incorrect.">
            <a:extLst>
              <a:ext uri="{FF2B5EF4-FFF2-40B4-BE49-F238E27FC236}">
                <a16:creationId xmlns:a16="http://schemas.microsoft.com/office/drawing/2014/main" id="{189A4E14-C9F9-C55F-3DC7-40DAA040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0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4521F-43ED-F868-9A7E-8FD46963F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91EB-3A33-1080-0A11-2C5A9123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+ Deep Learning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3A09-09DB-2DC3-9ED8-35F0203DF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“vanilla” MCTS is often kind of bad though</a:t>
            </a:r>
          </a:p>
          <a:p>
            <a:pPr lvl="1"/>
            <a:r>
              <a:rPr lang="en-US" dirty="0"/>
              <a:t>Many dozens of variants </a:t>
            </a:r>
            <a:r>
              <a:rPr lang="en-US" dirty="0">
                <a:sym typeface="Wingdings" panose="05000000000000000000" pitchFamily="2" charset="2"/>
              </a:rPr>
              <a:t> reduces practical generality?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89416-6397-BCDD-8B9C-4898D2BD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45" y="1958005"/>
            <a:ext cx="5825648" cy="27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4F5D-ADF6-10E5-A2B8-1453E297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+ Deep Learning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48E59-68EB-5E62-CAA7-2A8CB182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“vanilla” MCTS is often kind of bad though</a:t>
            </a:r>
          </a:p>
          <a:p>
            <a:pPr lvl="1"/>
            <a:r>
              <a:rPr lang="en-US" dirty="0"/>
              <a:t>Many dozens of variants </a:t>
            </a:r>
            <a:r>
              <a:rPr lang="en-US" dirty="0">
                <a:sym typeface="Wingdings" panose="05000000000000000000" pitchFamily="2" charset="2"/>
              </a:rPr>
              <a:t> reduces practical generality?</a:t>
            </a:r>
            <a:endParaRPr lang="en-US" dirty="0"/>
          </a:p>
          <a:p>
            <a:r>
              <a:rPr lang="en-US" dirty="0"/>
              <a:t>AlphaZero: MCTS + Deep Learning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F7103-4919-DE0B-393A-EE548FCA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66" y="2860657"/>
            <a:ext cx="3199234" cy="2282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DE705-47F9-F724-EC21-06D27060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4" y="3056499"/>
            <a:ext cx="5504322" cy="15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23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460E-FB0D-BDC1-65D2-2D460BA2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AlphaZero: Zero knowledge?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B7BD1-CDE6-74EB-2692-31BD6E94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i="1" dirty="0"/>
              <a:t>“[...] given no domain knowledge except the game rules, AlphaZero convincingly […]”</a:t>
            </a:r>
            <a:endParaRPr lang="nl-NL" sz="5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3DDC0-E5F7-9E05-6974-2D44A92AC614}"/>
              </a:ext>
            </a:extLst>
          </p:cNvPr>
          <p:cNvSpPr txBox="1"/>
          <p:nvPr/>
        </p:nvSpPr>
        <p:spPr>
          <a:xfrm>
            <a:off x="497861" y="2977937"/>
            <a:ext cx="7593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a quote from the abstract of the AlphaZero publication in Science</a:t>
            </a:r>
            <a:endParaRPr lang="en-US" sz="32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32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3B60-DC38-3E89-6590-76C35FBA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AlphaZero: Zero knowledge?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8A60-8273-79BC-FC93-D0F67A2A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6394613" cy="3749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07890C-B9CF-D4D3-D03A-58B937A60C0B}"/>
              </a:ext>
            </a:extLst>
          </p:cNvPr>
          <p:cNvSpPr txBox="1"/>
          <p:nvPr/>
        </p:nvSpPr>
        <p:spPr>
          <a:xfrm>
            <a:off x="4034117" y="1864659"/>
            <a:ext cx="499891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buried in the supplementary material of the same publication!</a:t>
            </a:r>
          </a:p>
        </p:txBody>
      </p:sp>
    </p:spTree>
    <p:extLst>
      <p:ext uri="{BB962C8B-B14F-4D97-AF65-F5344CB8AC3E}">
        <p14:creationId xmlns:p14="http://schemas.microsoft.com/office/powerpoint/2010/main" val="549549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E11F-AD54-E947-48F8-6C7788AA4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FF70-5888-04AA-D418-4A44A678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AlphaZero: Zero knowledge?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5F31B-7385-302F-89B7-069E1B13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695"/>
            <a:ext cx="6394613" cy="37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1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3DC2-2DAD-C71E-8191-C15198E7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A4A5175-EAD3-F3B5-D580-F035CDF3C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Artificial General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3373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D0AA-2CEC-E774-44CA-DB393E77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General Intelligence (AGI)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2B39C-D9E1-88CC-55AD-128A02626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/>
              <a:t>But Dennis, what about </a:t>
            </a:r>
            <a:br>
              <a:rPr lang="en-US" sz="3600" i="1" dirty="0"/>
            </a:br>
            <a:r>
              <a:rPr lang="en-US" sz="3600" i="1" dirty="0"/>
              <a:t>Artificial General Intelligence (AGI)???</a:t>
            </a:r>
            <a:endParaRPr lang="nl-NL" sz="5400" i="1" dirty="0"/>
          </a:p>
        </p:txBody>
      </p:sp>
    </p:spTree>
    <p:extLst>
      <p:ext uri="{BB962C8B-B14F-4D97-AF65-F5344CB8AC3E}">
        <p14:creationId xmlns:p14="http://schemas.microsoft.com/office/powerpoint/2010/main" val="404622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D72A-6F1A-F72C-A6F8-BF38E9F3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4D5A-EAD0-B305-33A6-0E3D57E0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General Intelligence (AGI)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D63650-840D-9A3C-B1D9-4892B7B1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/>
              <a:t>But Dennis, what about </a:t>
            </a:r>
            <a:br>
              <a:rPr lang="en-US" sz="3600" i="1" dirty="0"/>
            </a:br>
            <a:r>
              <a:rPr lang="en-US" sz="3600" i="1" dirty="0"/>
              <a:t>Artificial General Intelligence (AGI)???</a:t>
            </a:r>
            <a:endParaRPr lang="nl-NL" sz="5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272BF-3A79-2A62-AC06-36D813D758F6}"/>
              </a:ext>
            </a:extLst>
          </p:cNvPr>
          <p:cNvSpPr txBox="1"/>
          <p:nvPr/>
        </p:nvSpPr>
        <p:spPr>
          <a:xfrm>
            <a:off x="914275" y="2884212"/>
            <a:ext cx="7218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Dennis: “please get me out of here, I don’t want to talk about AGI!”</a:t>
            </a:r>
            <a:endParaRPr lang="en-US" sz="32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28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CFDA-0CD9-5550-C96E-5378ED40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7D51-C981-CA78-1C79-2E55D5792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3057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C5799-34FE-CB53-80EC-20765208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1EA6-D521-3829-3DCD-341507D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9F8B-56B1-127A-007C-BF8A2C201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of </a:t>
            </a:r>
            <a:r>
              <a:rPr lang="nl-NL" dirty="0" err="1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9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61C12-D2AD-7661-9C0B-DFA92F2D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69BE-A0AC-9449-9654-1FAC35A3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 (MDPs)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CAB5C-4278-7984-7AB4-BC821618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723642"/>
            <a:ext cx="784016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3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ED7D2-53EA-5D4C-DD12-3C6179A0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F118-A016-0D99-8F35-DDDBE3B5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57432-CD8C-688A-3D46-0FA61425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of </a:t>
            </a:r>
            <a:r>
              <a:rPr lang="nl-NL" dirty="0" err="1"/>
              <a:t>them</a:t>
            </a:r>
            <a:endParaRPr lang="en-US" dirty="0"/>
          </a:p>
          <a:p>
            <a:r>
              <a:rPr lang="en-US" dirty="0"/>
              <a:t>My informal definitions:</a:t>
            </a:r>
          </a:p>
          <a:p>
            <a:pPr marL="873125" lvl="1" indent="-514350">
              <a:buAutoNum type="arabicPeriod"/>
            </a:pPr>
            <a:r>
              <a:rPr lang="nl-NL" dirty="0"/>
              <a:t>AGI = software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autonomously</a:t>
            </a:r>
            <a:r>
              <a:rPr lang="nl-NL" dirty="0"/>
              <a:t> </a:t>
            </a:r>
            <a:r>
              <a:rPr lang="nl-NL" dirty="0" err="1"/>
              <a:t>perform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arbitrary</a:t>
            </a:r>
            <a:r>
              <a:rPr lang="nl-NL" dirty="0"/>
              <a:t>, </a:t>
            </a:r>
            <a:r>
              <a:rPr lang="nl-NL" dirty="0" err="1"/>
              <a:t>self-directed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1267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8EEFE-9649-B071-DEF5-E700A088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825B-4D94-F73A-F341-DDC10B04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AGI: definitions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7D9E-A44F-3B4C-72C3-37F832371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many definitions of AGI around nowadays as there are self-proclaimed AGI researchers</a:t>
            </a:r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of </a:t>
            </a:r>
            <a:r>
              <a:rPr lang="nl-NL" dirty="0" err="1"/>
              <a:t>them</a:t>
            </a:r>
            <a:endParaRPr lang="en-US" dirty="0"/>
          </a:p>
          <a:p>
            <a:r>
              <a:rPr lang="en-US" dirty="0"/>
              <a:t>My informal definitions:</a:t>
            </a:r>
          </a:p>
          <a:p>
            <a:pPr marL="873125" lvl="1" indent="-514350">
              <a:buAutoNum type="arabicPeriod"/>
            </a:pPr>
            <a:r>
              <a:rPr lang="nl-NL" dirty="0"/>
              <a:t>AGI = software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autonomously</a:t>
            </a:r>
            <a:r>
              <a:rPr lang="nl-NL" dirty="0"/>
              <a:t> </a:t>
            </a:r>
            <a:r>
              <a:rPr lang="nl-NL" dirty="0" err="1"/>
              <a:t>perform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arbitrary</a:t>
            </a:r>
            <a:r>
              <a:rPr lang="nl-NL" dirty="0"/>
              <a:t>, </a:t>
            </a:r>
            <a:r>
              <a:rPr lang="nl-NL" dirty="0" err="1"/>
              <a:t>self-directed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pPr marL="873125" lvl="1" indent="-514350">
              <a:buAutoNum type="arabicPeriod"/>
            </a:pPr>
            <a:r>
              <a:rPr lang="nl-NL" dirty="0"/>
              <a:t>AGI = human born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insemination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9557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94A5-5EB7-8FCA-8952-5CD6C756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DFC7-EC18-B1FB-03ED-26EA9347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0878A-4AB2-E4A9-E955-4D7DFD8682C9}"/>
              </a:ext>
            </a:extLst>
          </p:cNvPr>
          <p:cNvSpPr txBox="1"/>
          <p:nvPr/>
        </p:nvSpPr>
        <p:spPr>
          <a:xfrm>
            <a:off x="487778" y="877695"/>
            <a:ext cx="8071241" cy="13542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8775" marR="0" lvl="1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AGI = software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that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can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autonomously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perform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any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arbitrary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,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self-directed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task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001C3D"/>
              </a:solidFill>
              <a:effectLst/>
              <a:uLnTx/>
              <a:uFillTx/>
              <a:latin typeface="Calibri"/>
              <a:ea typeface="+mn-ea"/>
            </a:endParaRPr>
          </a:p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E686B5-53AD-3B8D-0E21-9403FC31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4096"/>
            <a:ext cx="8326799" cy="1991766"/>
          </a:xfrm>
        </p:spPr>
        <p:txBody>
          <a:bodyPr/>
          <a:lstStyle/>
          <a:p>
            <a:pPr marL="358775" lvl="1" indent="0">
              <a:buNone/>
            </a:pPr>
            <a:r>
              <a:rPr lang="en-US" dirty="0"/>
              <a:t>What we can expect an agent to do depends on: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8271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A532-06DE-1B6F-F6BF-C158E148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D99B1-8EED-CFE7-263F-A4EF335B9885}"/>
              </a:ext>
            </a:extLst>
          </p:cNvPr>
          <p:cNvSpPr txBox="1"/>
          <p:nvPr/>
        </p:nvSpPr>
        <p:spPr>
          <a:xfrm>
            <a:off x="487778" y="877695"/>
            <a:ext cx="8071241" cy="13542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8775" marR="0" lvl="1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AGI = software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that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can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autonomously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perform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any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arbitrary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,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self-directed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task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001C3D"/>
              </a:solidFill>
              <a:effectLst/>
              <a:uLnTx/>
              <a:uFillTx/>
              <a:latin typeface="Calibri"/>
              <a:ea typeface="+mn-ea"/>
            </a:endParaRPr>
          </a:p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184ECC-022C-FF56-59CA-53108808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4096"/>
            <a:ext cx="8326799" cy="1991766"/>
          </a:xfrm>
        </p:spPr>
        <p:txBody>
          <a:bodyPr/>
          <a:lstStyle/>
          <a:p>
            <a:pPr marL="358775" lvl="1" indent="0">
              <a:buNone/>
            </a:pPr>
            <a:r>
              <a:rPr lang="en-US" dirty="0"/>
              <a:t>What we can expect an agent to do depends on:</a:t>
            </a:r>
          </a:p>
          <a:p>
            <a:pPr lvl="1"/>
            <a:r>
              <a:rPr lang="en-US" dirty="0"/>
              <a:t>What are its affordances?</a:t>
            </a:r>
          </a:p>
          <a:p>
            <a:pPr lvl="1"/>
            <a:r>
              <a:rPr lang="en-US" dirty="0"/>
              <a:t>What and how can it observe?</a:t>
            </a:r>
          </a:p>
          <a:p>
            <a:pPr lvl="1"/>
            <a:r>
              <a:rPr lang="en-US" dirty="0"/>
              <a:t>What environment does it live in?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4845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70888-B6A8-E691-2887-AAF62BF36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097A-6725-AAB3-E131-73C2B1C8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3560A-42DB-FA7C-9A84-B52E016D1278}"/>
              </a:ext>
            </a:extLst>
          </p:cNvPr>
          <p:cNvSpPr txBox="1"/>
          <p:nvPr/>
        </p:nvSpPr>
        <p:spPr>
          <a:xfrm>
            <a:off x="487778" y="877695"/>
            <a:ext cx="8071241" cy="13542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8775" marR="0" lvl="1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AGI = software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that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can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autonomously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perform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any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arbitrary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,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self-directed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1C3D"/>
                </a:solidFill>
                <a:effectLst/>
                <a:uLnTx/>
                <a:uFillTx/>
                <a:latin typeface="Calibri"/>
                <a:ea typeface="+mn-ea"/>
              </a:rPr>
              <a:t>task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001C3D"/>
              </a:solidFill>
              <a:effectLst/>
              <a:uLnTx/>
              <a:uFillTx/>
              <a:latin typeface="Calibri"/>
              <a:ea typeface="+mn-ea"/>
            </a:endParaRPr>
          </a:p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78C3CD-8828-A50E-B345-6AB1E9F9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4096"/>
            <a:ext cx="8326799" cy="1991766"/>
          </a:xfrm>
        </p:spPr>
        <p:txBody>
          <a:bodyPr/>
          <a:lstStyle/>
          <a:p>
            <a:pPr marL="358775" lvl="1" indent="0">
              <a:buNone/>
            </a:pPr>
            <a:r>
              <a:rPr lang="en-US" dirty="0"/>
              <a:t>What we can expect an agent to do depends on:</a:t>
            </a:r>
          </a:p>
          <a:p>
            <a:pPr lvl="1"/>
            <a:r>
              <a:rPr lang="en-US" dirty="0"/>
              <a:t>What are its affordances?</a:t>
            </a:r>
          </a:p>
          <a:p>
            <a:pPr lvl="1"/>
            <a:r>
              <a:rPr lang="en-US" dirty="0"/>
              <a:t>What and how can it observe?</a:t>
            </a:r>
          </a:p>
          <a:p>
            <a:pPr lvl="1"/>
            <a:r>
              <a:rPr lang="en-US" dirty="0"/>
              <a:t>What environment does it live in?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A003B-ECFE-33C9-27D3-925CAF60463D}"/>
              </a:ext>
            </a:extLst>
          </p:cNvPr>
          <p:cNvSpPr txBox="1"/>
          <p:nvPr/>
        </p:nvSpPr>
        <p:spPr>
          <a:xfrm>
            <a:off x="6022778" y="2808880"/>
            <a:ext cx="3039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 should define the scope within which we care about generality!</a:t>
            </a:r>
            <a:endParaRPr lang="en-US" sz="28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29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465D2-9AB1-BBE9-6FA8-A67B4FA9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D9C4-1EA6-8A76-7292-F10BBDA7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463E-B1EA-985C-D04C-A52B3CDD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3218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485D-EE33-D9F5-2485-1B8DCDDE1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994D-2328-AACC-F2CE-D639B07E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5407-1EC8-FCF1-319E-9072E36A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839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D070-FA77-7C40-A8A6-3743FC6C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E08E-2819-FF31-E7A8-121BDD27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A998-C9EF-DD54-6496-F8488C83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Read text (prompts, possibly files)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5528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D2D3-E238-095E-E106-364524E9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B2AD-1E40-832F-1759-CBE2E11E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E222C-348D-908A-8246-88466AAB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Read text (prompts, possibly files)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Output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FF7FF-BF59-797F-CA96-5C0F51FF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51" y="1982051"/>
            <a:ext cx="3161449" cy="3161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64416-0571-A140-489B-23E9A298B0BB}"/>
              </a:ext>
            </a:extLst>
          </p:cNvPr>
          <p:cNvSpPr txBox="1"/>
          <p:nvPr/>
        </p:nvSpPr>
        <p:spPr>
          <a:xfrm>
            <a:off x="6324175" y="1711307"/>
            <a:ext cx="28198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Monty Python and the Holy Grail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501975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C5D6-B676-E51F-99DA-DBB96F7A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F080-F1D2-7E21-69AA-A2AE8309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Models: path to AGI?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F58A-2D72-55CA-351E-89982C898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Digital (single computer? Network?)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Read text (prompts, possibly files)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nl-NL" dirty="0"/>
              <a:t>Output </a:t>
            </a:r>
            <a:r>
              <a:rPr lang="nl-NL" dirty="0" err="1"/>
              <a:t>text</a:t>
            </a:r>
            <a:endParaRPr lang="nl-NL" dirty="0"/>
          </a:p>
          <a:p>
            <a:pPr lvl="1"/>
            <a:r>
              <a:rPr lang="nl-NL" dirty="0"/>
              <a:t>Write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code?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5B1B7-FA9A-F52D-77D5-722034A3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51" y="1982051"/>
            <a:ext cx="3161449" cy="3161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B9057C-AB20-4761-1261-76F6B501E785}"/>
              </a:ext>
            </a:extLst>
          </p:cNvPr>
          <p:cNvSpPr txBox="1"/>
          <p:nvPr/>
        </p:nvSpPr>
        <p:spPr>
          <a:xfrm>
            <a:off x="6324175" y="1711307"/>
            <a:ext cx="28198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Monty Python and the Holy Grail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58217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2912B55C-4F81-7F06-E12E-70E32D588F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i="1" dirty="0">
                <a:solidFill>
                  <a:schemeClr val="tx1"/>
                </a:solidFill>
              </a:rPr>
              <a:t>“Generality and </a:t>
            </a:r>
            <a:r>
              <a:rPr lang="en-US" sz="5400" i="1" dirty="0" err="1">
                <a:solidFill>
                  <a:schemeClr val="tx1"/>
                </a:solidFill>
              </a:rPr>
              <a:t>Generalisation</a:t>
            </a:r>
            <a:r>
              <a:rPr lang="en-US" sz="5400" i="1" dirty="0">
                <a:solidFill>
                  <a:schemeClr val="tx1"/>
                </a:solidFill>
              </a:rPr>
              <a:t> in Principle and in Practice”</a:t>
            </a:r>
          </a:p>
        </p:txBody>
      </p:sp>
    </p:spTree>
    <p:extLst>
      <p:ext uri="{BB962C8B-B14F-4D97-AF65-F5344CB8AC3E}">
        <p14:creationId xmlns:p14="http://schemas.microsoft.com/office/powerpoint/2010/main" val="1964408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29B41-BEA4-CF47-0A25-30FE8075E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D8E8-5468-ADFE-A5AD-23AB5EE4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C3385-0ED2-F77D-3F98-584627271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1A8B4E10-0B1B-3063-A44F-B63F0F09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00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C27A-F79A-E3FC-E1A6-8FB779CA2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E67B-56DB-44CD-C796-8CC3E3CF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3FBBF-1BB4-AE73-8378-66F1A7B9A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Physical world (or simulation)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CE9E6458-7682-AD75-1492-47F3CF12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3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02C1-3DD3-2033-B48C-FFA89DB24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91C0-119F-0239-6CC4-6EDE042A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233B-14C7-1E32-9D67-3F64F1E7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Physical world (or simulation)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Determined by sensors on the robot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672A2822-0733-AE07-63E7-1B87DB59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93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165B-568D-3BF8-5B41-9F627346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AAFF-1EFB-B814-CD1C-DED898F2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researchers are perfect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DEB0-C389-BE38-8132-BD51FFBA2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 </a:t>
            </a:r>
          </a:p>
          <a:p>
            <a:pPr lvl="1"/>
            <a:r>
              <a:rPr lang="en-US" dirty="0"/>
              <a:t>Physical world (or simulation)</a:t>
            </a:r>
          </a:p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Determined by sensors on the robot</a:t>
            </a:r>
          </a:p>
          <a:p>
            <a:r>
              <a:rPr lang="en-US" b="1" dirty="0"/>
              <a:t>Affordances:</a:t>
            </a:r>
          </a:p>
          <a:p>
            <a:pPr lvl="1"/>
            <a:r>
              <a:rPr lang="en-US" dirty="0"/>
              <a:t>Determined by motors / actuators / </a:t>
            </a:r>
            <a:br>
              <a:rPr lang="en-US" dirty="0"/>
            </a:br>
            <a:r>
              <a:rPr lang="en-US" dirty="0"/>
              <a:t>sound emitters on the robot</a:t>
            </a:r>
            <a:endParaRPr lang="nl-NL" dirty="0"/>
          </a:p>
        </p:txBody>
      </p:sp>
      <p:pic>
        <p:nvPicPr>
          <p:cNvPr id="5" name="Picture 4" descr="A robotic arm on a table&#10;&#10;AI-generated content may be incorrect.">
            <a:extLst>
              <a:ext uri="{FF2B5EF4-FFF2-40B4-BE49-F238E27FC236}">
                <a16:creationId xmlns:a16="http://schemas.microsoft.com/office/drawing/2014/main" id="{AA779DF8-6BFD-B7DB-5CAD-9E1F0079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69" y="-601"/>
            <a:ext cx="3432830" cy="5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7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B2A61-C497-F35C-E2EC-85F03557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A2D3D0C-1B5E-EFCE-FA34-0BD946717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Generality in Task Modelling</a:t>
            </a:r>
          </a:p>
        </p:txBody>
      </p:sp>
    </p:spTree>
    <p:extLst>
      <p:ext uri="{BB962C8B-B14F-4D97-AF65-F5344CB8AC3E}">
        <p14:creationId xmlns:p14="http://schemas.microsoft.com/office/powerpoint/2010/main" val="428531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F42B-4112-AF39-6DA4-389B86BB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modelling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898A1-33F4-15E4-6DA5-2334EC82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we can apply AI to a task, we need to model the task</a:t>
            </a:r>
          </a:p>
          <a:p>
            <a:pPr lvl="1"/>
            <a:r>
              <a:rPr lang="en-US" dirty="0"/>
              <a:t>Build simulator</a:t>
            </a:r>
          </a:p>
          <a:p>
            <a:pPr lvl="1"/>
            <a:r>
              <a:rPr lang="en-US" dirty="0"/>
              <a:t>Design </a:t>
            </a:r>
            <a:r>
              <a:rPr lang="en-US" i="1" dirty="0"/>
              <a:t>input </a:t>
            </a:r>
            <a:r>
              <a:rPr lang="en-US" i="1" dirty="0">
                <a:sym typeface="Wingdings" panose="05000000000000000000" pitchFamily="2" charset="2"/>
              </a:rPr>
              <a:t> AI  output  do something </a:t>
            </a:r>
            <a:r>
              <a:rPr lang="en-US" dirty="0">
                <a:sym typeface="Wingdings" panose="05000000000000000000" pitchFamily="2" charset="2"/>
              </a:rPr>
              <a:t>pipeline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Define (formally) the objective / reward function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303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82639-2D68-1361-1122-40821CB62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C996-1886-A93C-2CC5-E25891F5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 (MDPs)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38654-A93A-E692-D63C-408B87969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723642"/>
            <a:ext cx="784016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5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8AC9B-624E-A7C6-7804-38AEDE5D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collections (Reinforcement Learning)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0E707-CC82-2076-76DD-46FAB5A6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2" y="983293"/>
            <a:ext cx="4903694" cy="1588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9B371-830D-6C45-D791-EE10E754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2" y="2983591"/>
            <a:ext cx="8761355" cy="172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4C04F-C714-6514-3902-45397EAE5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57" y="789455"/>
            <a:ext cx="3098474" cy="21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0F10-486B-3DE7-1340-F3EF3A91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CD33-3EC1-6E5D-A185-B0EB5984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1E996-5D1B-FE90-9599-27C810F4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4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0D51C-B5EB-7667-6FDF-5456BD6E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1A0A-939F-F328-2E96-3568DCBB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BF716-DAFE-4C5C-B386-05D6FCED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61CAD0-1A73-DFEC-2F96-BD642811F600}"/>
              </a:ext>
            </a:extLst>
          </p:cNvPr>
          <p:cNvCxnSpPr>
            <a:cxnSpLocks/>
          </p:cNvCxnSpPr>
          <p:nvPr/>
        </p:nvCxnSpPr>
        <p:spPr>
          <a:xfrm>
            <a:off x="593082" y="1846729"/>
            <a:ext cx="3074894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3D2607-E3F4-A508-3C97-F9DBAC6815C3}"/>
              </a:ext>
            </a:extLst>
          </p:cNvPr>
          <p:cNvSpPr txBox="1"/>
          <p:nvPr/>
        </p:nvSpPr>
        <p:spPr>
          <a:xfrm>
            <a:off x="4136775" y="877695"/>
            <a:ext cx="4469342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Instantiate the environment (the game / simulation / …)</a:t>
            </a:r>
          </a:p>
        </p:txBody>
      </p:sp>
    </p:spTree>
    <p:extLst>
      <p:ext uri="{BB962C8B-B14F-4D97-AF65-F5344CB8AC3E}">
        <p14:creationId xmlns:p14="http://schemas.microsoft.com/office/powerpoint/2010/main" val="131708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C774-EBE6-B475-79E7-DACA21B59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EEA0C9D9-D56D-2656-1D96-0636685364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i="1" dirty="0">
                <a:solidFill>
                  <a:schemeClr val="tx1"/>
                </a:solidFill>
              </a:rPr>
              <a:t>“Generality and </a:t>
            </a:r>
            <a:r>
              <a:rPr lang="en-US" sz="5400" i="1" dirty="0" err="1">
                <a:solidFill>
                  <a:schemeClr val="tx1"/>
                </a:solidFill>
              </a:rPr>
              <a:t>Generalisation</a:t>
            </a:r>
            <a:r>
              <a:rPr lang="en-US" sz="5400" i="1" dirty="0">
                <a:solidFill>
                  <a:schemeClr val="tx1"/>
                </a:solidFill>
              </a:rPr>
              <a:t> in Principle and in Practice”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3825C6-9394-291E-61CE-C4A784D87950}"/>
              </a:ext>
            </a:extLst>
          </p:cNvPr>
          <p:cNvSpPr/>
          <p:nvPr/>
        </p:nvSpPr>
        <p:spPr>
          <a:xfrm>
            <a:off x="230909" y="1607127"/>
            <a:ext cx="3371273" cy="964623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072679-B3B8-D235-CC75-9AE30CD20717}"/>
              </a:ext>
            </a:extLst>
          </p:cNvPr>
          <p:cNvSpPr/>
          <p:nvPr/>
        </p:nvSpPr>
        <p:spPr>
          <a:xfrm>
            <a:off x="4687454" y="1607126"/>
            <a:ext cx="4456546" cy="964623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EDB1B-6AD5-9AF9-F9DB-8880612BF090}"/>
              </a:ext>
            </a:extLst>
          </p:cNvPr>
          <p:cNvSpPr txBox="1"/>
          <p:nvPr/>
        </p:nvSpPr>
        <p:spPr>
          <a:xfrm>
            <a:off x="230908" y="323820"/>
            <a:ext cx="8534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do these two words mean in the context of Artificial Intelligence?</a:t>
            </a:r>
          </a:p>
        </p:txBody>
      </p:sp>
    </p:spTree>
    <p:extLst>
      <p:ext uri="{BB962C8B-B14F-4D97-AF65-F5344CB8AC3E}">
        <p14:creationId xmlns:p14="http://schemas.microsoft.com/office/powerpoint/2010/main" val="201928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D1E86-1176-4C0C-0B1A-48394D28A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D206-99FC-50EE-C26E-A2D96C5B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92B4B-0FD2-588D-0176-EF0D6375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0BE3CE-F6E2-CCA8-B1C9-5E9950080F10}"/>
              </a:ext>
            </a:extLst>
          </p:cNvPr>
          <p:cNvCxnSpPr>
            <a:cxnSpLocks/>
          </p:cNvCxnSpPr>
          <p:nvPr/>
        </p:nvCxnSpPr>
        <p:spPr>
          <a:xfrm>
            <a:off x="1005459" y="2967317"/>
            <a:ext cx="3594847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0B0094-7828-7E6E-024B-63F73A4FB96F}"/>
              </a:ext>
            </a:extLst>
          </p:cNvPr>
          <p:cNvSpPr txBox="1"/>
          <p:nvPr/>
        </p:nvSpPr>
        <p:spPr>
          <a:xfrm>
            <a:off x="4774410" y="1621766"/>
            <a:ext cx="4226154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Select an action to execute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469505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6E000-50E4-16EE-9229-69BA19CB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0262-EDF1-AAF4-3DE1-D54287D9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2E5B2-471C-622D-C247-158DFF42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992EC2-CBF4-28FA-3DFE-32BCAE52898E}"/>
              </a:ext>
            </a:extLst>
          </p:cNvPr>
          <p:cNvCxnSpPr>
            <a:cxnSpLocks/>
          </p:cNvCxnSpPr>
          <p:nvPr/>
        </p:nvCxnSpPr>
        <p:spPr>
          <a:xfrm>
            <a:off x="2000541" y="2967317"/>
            <a:ext cx="1712259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7D9561-DEB6-C028-F38A-87CDB066A130}"/>
              </a:ext>
            </a:extLst>
          </p:cNvPr>
          <p:cNvSpPr txBox="1"/>
          <p:nvPr/>
        </p:nvSpPr>
        <p:spPr>
          <a:xfrm>
            <a:off x="4801303" y="1233214"/>
            <a:ext cx="4055825" cy="156966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programmer is expected to hardcode what the action space of the environment is</a:t>
            </a:r>
          </a:p>
        </p:txBody>
      </p:sp>
    </p:spTree>
    <p:extLst>
      <p:ext uri="{BB962C8B-B14F-4D97-AF65-F5344CB8AC3E}">
        <p14:creationId xmlns:p14="http://schemas.microsoft.com/office/powerpoint/2010/main" val="1671054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D1AF-311D-C869-5774-26222EB20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BBA7-265C-ACC7-AB7F-F86EF557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B7302-A1B4-FAAF-9F20-6575472E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4C91CA-EE22-DB4F-350F-5EF646EC6B9F}"/>
              </a:ext>
            </a:extLst>
          </p:cNvPr>
          <p:cNvCxnSpPr>
            <a:cxnSpLocks/>
          </p:cNvCxnSpPr>
          <p:nvPr/>
        </p:nvCxnSpPr>
        <p:spPr>
          <a:xfrm>
            <a:off x="6500824" y="3325906"/>
            <a:ext cx="1694329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6B625A-3F47-F3B3-369E-441E197D086C}"/>
              </a:ext>
            </a:extLst>
          </p:cNvPr>
          <p:cNvSpPr txBox="1"/>
          <p:nvPr/>
        </p:nvSpPr>
        <p:spPr>
          <a:xfrm>
            <a:off x="4774410" y="1621766"/>
            <a:ext cx="3912389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Execute action, causing transition to next state</a:t>
            </a:r>
          </a:p>
        </p:txBody>
      </p:sp>
    </p:spTree>
    <p:extLst>
      <p:ext uri="{BB962C8B-B14F-4D97-AF65-F5344CB8AC3E}">
        <p14:creationId xmlns:p14="http://schemas.microsoft.com/office/powerpoint/2010/main" val="2957705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A01C-F61C-5AF7-D695-9E688BD8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54CA-3150-561B-6867-53957DF9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 API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82A69-1754-FE52-9CF2-787F54C1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00181"/>
            <a:ext cx="7906853" cy="339137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702C61-49B6-E1E4-C384-C3A349BCD10F}"/>
              </a:ext>
            </a:extLst>
          </p:cNvPr>
          <p:cNvCxnSpPr>
            <a:cxnSpLocks/>
          </p:cNvCxnSpPr>
          <p:nvPr/>
        </p:nvCxnSpPr>
        <p:spPr>
          <a:xfrm>
            <a:off x="6500824" y="3325906"/>
            <a:ext cx="1694329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FAE184-3BA6-28F9-3A52-25B6CEFCD05A}"/>
              </a:ext>
            </a:extLst>
          </p:cNvPr>
          <p:cNvSpPr txBox="1"/>
          <p:nvPr/>
        </p:nvSpPr>
        <p:spPr>
          <a:xfrm>
            <a:off x="4840941" y="1100181"/>
            <a:ext cx="4028931" cy="156966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programmer is expected to hardcode the dynamics (rules of the game, laws of physics, …)</a:t>
            </a:r>
          </a:p>
        </p:txBody>
      </p:sp>
    </p:spTree>
    <p:extLst>
      <p:ext uri="{BB962C8B-B14F-4D97-AF65-F5344CB8AC3E}">
        <p14:creationId xmlns:p14="http://schemas.microsoft.com/office/powerpoint/2010/main" val="2511892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09FE-A216-5E4D-2EE7-1789D6FD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1ECB-1753-2044-3029-8E47AC63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17DB1-2278-26B7-7BDE-50C2019C4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dirty="0"/>
              <a:t>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sequential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-making </a:t>
            </a:r>
            <a:r>
              <a:rPr lang="nl-NL" dirty="0" err="1"/>
              <a:t>problem</a:t>
            </a:r>
            <a:endParaRPr lang="nl-NL" dirty="0"/>
          </a:p>
          <a:p>
            <a:pPr lvl="1"/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expertise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a correct simulator</a:t>
            </a:r>
          </a:p>
        </p:txBody>
      </p:sp>
    </p:spTree>
    <p:extLst>
      <p:ext uri="{BB962C8B-B14F-4D97-AF65-F5344CB8AC3E}">
        <p14:creationId xmlns:p14="http://schemas.microsoft.com/office/powerpoint/2010/main" val="424054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29E64-2798-2B48-1DC8-4DAE1925C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D509-67CB-1319-8C92-1BE7F423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642F-A2A3-1F3E-ACB2-E33B10979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dirty="0"/>
              <a:t>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sequential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-making </a:t>
            </a:r>
            <a:r>
              <a:rPr lang="nl-NL" dirty="0" err="1"/>
              <a:t>problem</a:t>
            </a:r>
            <a:endParaRPr lang="nl-NL" dirty="0"/>
          </a:p>
          <a:p>
            <a:pPr lvl="1"/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expertise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a correct simulator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D4FD6-62F0-ABE3-EE97-9A9C25B3F6CB}"/>
              </a:ext>
            </a:extLst>
          </p:cNvPr>
          <p:cNvSpPr txBox="1"/>
          <p:nvPr/>
        </p:nvSpPr>
        <p:spPr>
          <a:xfrm>
            <a:off x="4241845" y="3213302"/>
            <a:ext cx="398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 can’t use RL to train a policy for my problem 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980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A282-CED0-5AA3-9965-DB5B20991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F9D6-5EE7-2D78-CB6B-4882DD52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0AD8B-BD3C-CCA9-0423-38AD00FC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i="1" dirty="0"/>
              <a:t>do</a:t>
            </a:r>
            <a:r>
              <a:rPr lang="nl-NL" dirty="0"/>
              <a:t> have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r>
              <a:rPr lang="nl-NL" dirty="0"/>
              <a:t> engineering expertise</a:t>
            </a:r>
          </a:p>
          <a:p>
            <a:pPr lvl="1"/>
            <a:r>
              <a:rPr lang="nl-NL" dirty="0"/>
              <a:t>have a </a:t>
            </a:r>
            <a:r>
              <a:rPr lang="nl-NL" dirty="0" err="1"/>
              <a:t>very</a:t>
            </a:r>
            <a:r>
              <a:rPr lang="nl-NL" dirty="0"/>
              <a:t> large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problems</a:t>
            </a:r>
            <a:r>
              <a:rPr lang="nl-NL" dirty="0"/>
              <a:t> of interest</a:t>
            </a:r>
          </a:p>
          <a:p>
            <a:pPr lvl="2"/>
            <a:r>
              <a:rPr lang="nl-NL" dirty="0"/>
              <a:t>e.g.,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&gt;1000 board games </a:t>
            </a:r>
            <a:r>
              <a:rPr lang="nl-NL" dirty="0" err="1"/>
              <a:t>played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humanity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9504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A969-9711-1986-330C-B40302FC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00C7-5ADB-602E-EAE4-CB7AA986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Widespread Use of RL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D7F7C-FCF8-D8EE-2235-CA923D72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I:</a:t>
            </a:r>
          </a:p>
          <a:p>
            <a:pPr lvl="1"/>
            <a:r>
              <a:rPr lang="nl-NL" i="1" dirty="0"/>
              <a:t>do</a:t>
            </a:r>
            <a:r>
              <a:rPr lang="nl-NL" dirty="0"/>
              <a:t> have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r>
              <a:rPr lang="nl-NL" dirty="0"/>
              <a:t> engineering expertise</a:t>
            </a:r>
          </a:p>
          <a:p>
            <a:pPr lvl="1"/>
            <a:r>
              <a:rPr lang="nl-NL" dirty="0"/>
              <a:t>have a </a:t>
            </a:r>
            <a:r>
              <a:rPr lang="nl-NL" dirty="0" err="1"/>
              <a:t>very</a:t>
            </a:r>
            <a:r>
              <a:rPr lang="nl-NL" dirty="0"/>
              <a:t> large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problems</a:t>
            </a:r>
            <a:r>
              <a:rPr lang="nl-NL" dirty="0"/>
              <a:t> of interest</a:t>
            </a:r>
          </a:p>
          <a:p>
            <a:pPr lvl="2"/>
            <a:r>
              <a:rPr lang="nl-NL" dirty="0"/>
              <a:t>e.g.,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&gt;1000 board games </a:t>
            </a:r>
            <a:r>
              <a:rPr lang="nl-NL" dirty="0" err="1"/>
              <a:t>played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humanity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F6FDA-F37D-48B8-08B3-F65AE45D1332}"/>
              </a:ext>
            </a:extLst>
          </p:cNvPr>
          <p:cNvSpPr txBox="1"/>
          <p:nvPr/>
        </p:nvSpPr>
        <p:spPr>
          <a:xfrm>
            <a:off x="3757746" y="3383776"/>
            <a:ext cx="24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Same problem!</a:t>
            </a:r>
          </a:p>
        </p:txBody>
      </p:sp>
    </p:spTree>
    <p:extLst>
      <p:ext uri="{BB962C8B-B14F-4D97-AF65-F5344CB8AC3E}">
        <p14:creationId xmlns:p14="http://schemas.microsoft.com/office/powerpoint/2010/main" val="42151031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ACED-2021-A703-E4B9-195CE303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B12D5-4B43-2A10-CFD7-A13647A6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6" y="236963"/>
            <a:ext cx="7810687" cy="43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0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E3CB3-7250-02F9-7494-7BF28D635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EA46-8541-C37E-7440-684D3266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Ludii’s</a:t>
            </a:r>
            <a:r>
              <a:rPr lang="en-US" dirty="0"/>
              <a:t> Game Description Language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6A20C-F20A-6171-1348-CAAE1229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79" y="849365"/>
            <a:ext cx="3843220" cy="3817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89F81-BCC6-652A-668B-39FA428C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963345"/>
            <a:ext cx="4481059" cy="33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9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DF135-A9CC-BC2F-F541-E9E2A8BBF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8D24DC20-21C1-0478-47FB-430443F311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i="1" dirty="0">
                <a:solidFill>
                  <a:schemeClr val="tx1"/>
                </a:solidFill>
              </a:rPr>
              <a:t>“Generality and </a:t>
            </a:r>
            <a:r>
              <a:rPr lang="en-US" sz="5400" i="1" dirty="0" err="1">
                <a:solidFill>
                  <a:schemeClr val="tx1"/>
                </a:solidFill>
              </a:rPr>
              <a:t>Generalisation</a:t>
            </a:r>
            <a:r>
              <a:rPr lang="en-US" sz="5400" i="1" dirty="0">
                <a:solidFill>
                  <a:schemeClr val="tx1"/>
                </a:solidFill>
              </a:rPr>
              <a:t> in Principle and in Practice”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AA8882-C459-D461-7DD3-7F90B499794B}"/>
              </a:ext>
            </a:extLst>
          </p:cNvPr>
          <p:cNvSpPr/>
          <p:nvPr/>
        </p:nvSpPr>
        <p:spPr>
          <a:xfrm>
            <a:off x="1200727" y="2281382"/>
            <a:ext cx="7453746" cy="1265382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3C381-5B09-6B2A-1BB1-FAC617E7A14C}"/>
              </a:ext>
            </a:extLst>
          </p:cNvPr>
          <p:cNvSpPr txBox="1"/>
          <p:nvPr/>
        </p:nvSpPr>
        <p:spPr>
          <a:xfrm>
            <a:off x="471053" y="3584257"/>
            <a:ext cx="8534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There are differences between theory and practice…</a:t>
            </a:r>
          </a:p>
        </p:txBody>
      </p:sp>
    </p:spTree>
    <p:extLst>
      <p:ext uri="{BB962C8B-B14F-4D97-AF65-F5344CB8AC3E}">
        <p14:creationId xmlns:p14="http://schemas.microsoft.com/office/powerpoint/2010/main" val="469759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E0A0-FFA7-69E5-0D0C-23285D499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0E7699-BA33-FB27-1CAC-2DB436DB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05" y="427901"/>
            <a:ext cx="3362794" cy="375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B3095-EB52-8DFC-8F05-D30A9014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5BB68-B670-FD9D-222E-A6E08728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874409"/>
            <a:ext cx="3475297" cy="17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58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0598-A393-E4E3-8797-B363DE5E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AA948-CD4C-BF76-C001-77630392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05" y="427901"/>
            <a:ext cx="3362794" cy="375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9699B-85C7-B56E-35D0-C606AB8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36FF-A89C-0C25-FA74-AFE0F6D9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874409"/>
            <a:ext cx="3475297" cy="1748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940AD-5461-9BBA-C20A-84F4EA085DB7}"/>
              </a:ext>
            </a:extLst>
          </p:cNvPr>
          <p:cNvSpPr txBox="1"/>
          <p:nvPr/>
        </p:nvSpPr>
        <p:spPr>
          <a:xfrm>
            <a:off x="4667300" y="914386"/>
            <a:ext cx="203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I want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46EF8-F8EB-AF2E-9C1C-D0B6B667A177}"/>
              </a:ext>
            </a:extLst>
          </p:cNvPr>
          <p:cNvSpPr txBox="1"/>
          <p:nvPr/>
        </p:nvSpPr>
        <p:spPr>
          <a:xfrm>
            <a:off x="229809" y="4010379"/>
            <a:ext cx="3735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Established methodology</a:t>
            </a:r>
          </a:p>
        </p:txBody>
      </p:sp>
    </p:spTree>
    <p:extLst>
      <p:ext uri="{BB962C8B-B14F-4D97-AF65-F5344CB8AC3E}">
        <p14:creationId xmlns:p14="http://schemas.microsoft.com/office/powerpoint/2010/main" val="2097019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1C27-E45B-040C-C381-96A31F14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0AF16-B02F-0085-F600-66BEB20BA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3" y="836798"/>
            <a:ext cx="3362794" cy="3753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9E34CC-7DE1-3DBF-547F-EE330766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29" y="594195"/>
            <a:ext cx="4433270" cy="4065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F3618-D155-0B6B-8B06-E88A1914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E688B2-E4C2-750E-CCF4-5D218AEE666B}"/>
              </a:ext>
            </a:extLst>
          </p:cNvPr>
          <p:cNvCxnSpPr/>
          <p:nvPr/>
        </p:nvCxnSpPr>
        <p:spPr>
          <a:xfrm>
            <a:off x="3553943" y="2969023"/>
            <a:ext cx="699586" cy="1173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A6EA35-5128-8768-0FC4-7547472CA792}"/>
              </a:ext>
            </a:extLst>
          </p:cNvPr>
          <p:cNvCxnSpPr/>
          <p:nvPr/>
        </p:nvCxnSpPr>
        <p:spPr>
          <a:xfrm flipV="1">
            <a:off x="3638567" y="594195"/>
            <a:ext cx="2003318" cy="283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56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4A07-A326-74D2-AF58-7704744E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generality: principle vs practice</a:t>
            </a:r>
            <a:endParaRPr lang="nl-N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C0566-2E5E-9241-48EA-F34EC77DE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043"/>
              </p:ext>
            </p:extLst>
          </p:nvPr>
        </p:nvGraphicFramePr>
        <p:xfrm>
          <a:off x="359998" y="949626"/>
          <a:ext cx="8326800" cy="29311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163400">
                  <a:extLst>
                    <a:ext uri="{9D8B030D-6E8A-4147-A177-3AD203B41FA5}">
                      <a16:colId xmlns:a16="http://schemas.microsoft.com/office/drawing/2014/main" val="2731027104"/>
                    </a:ext>
                  </a:extLst>
                </a:gridCol>
                <a:gridCol w="4163400">
                  <a:extLst>
                    <a:ext uri="{9D8B030D-6E8A-4147-A177-3AD203B41FA5}">
                      <a16:colId xmlns:a16="http://schemas.microsoft.com/office/drawing/2014/main" val="401827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Defining tasks in general-purpose 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Defining tasks in a user-friendly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Only programmers can add new tasks.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Non-programmers can add new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2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Even programmers are limited in how many new tasks they can add.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Experienced users can add lots of new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14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 </a:t>
                      </a:r>
                      <a:r>
                        <a:rPr lang="en-US" sz="1800" dirty="0" err="1"/>
                        <a:t>optimise</a:t>
                      </a:r>
                      <a:r>
                        <a:rPr lang="en-US" sz="1800" dirty="0"/>
                        <a:t> for efficiency (CPU time,  memory).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Likely loss in performance.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87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In principle, we can program any task we want.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 only define tasks that are supported by language of choice.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468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806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99411-C1A0-D701-DA54-7283F43B9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3E4F20F-02F5-C8FD-42A0-C98121182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 err="1"/>
              <a:t>Generalisation</a:t>
            </a:r>
            <a:r>
              <a:rPr lang="en-US" dirty="0"/>
              <a:t> in AI</a:t>
            </a:r>
          </a:p>
        </p:txBody>
      </p:sp>
    </p:spTree>
    <p:extLst>
      <p:ext uri="{BB962C8B-B14F-4D97-AF65-F5344CB8AC3E}">
        <p14:creationId xmlns:p14="http://schemas.microsoft.com/office/powerpoint/2010/main" val="1749202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E8A93-EDFD-8A81-5D6A-DE39EC4C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7EB7-A1C7-FF1B-455F-3BCAB45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</a:t>
            </a:r>
            <a:r>
              <a:rPr lang="en-US" dirty="0" err="1"/>
              <a:t>Generalisation</a:t>
            </a:r>
            <a:r>
              <a:rPr lang="en-US" dirty="0"/>
              <a:t>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22F2-125F-A5C1-B548-E577AB6CB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8089259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Generalisation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effectively</a:t>
            </a:r>
            <a:r>
              <a:rPr lang="nl-NL" sz="4400" i="1" dirty="0"/>
              <a:t> </a:t>
            </a:r>
            <a:r>
              <a:rPr lang="nl-NL" sz="4400" i="1" dirty="0" err="1"/>
              <a:t>generalise</a:t>
            </a:r>
            <a:r>
              <a:rPr lang="nl-NL" sz="4400" i="1" dirty="0"/>
              <a:t> </a:t>
            </a:r>
            <a:r>
              <a:rPr lang="nl-NL" sz="4400" i="1" dirty="0" err="1"/>
              <a:t>from</a:t>
            </a:r>
            <a:r>
              <a:rPr lang="nl-NL" sz="4400" i="1" dirty="0"/>
              <a:t> </a:t>
            </a:r>
            <a:r>
              <a:rPr lang="nl-NL" sz="4400" i="1" dirty="0" err="1"/>
              <a:t>observed</a:t>
            </a:r>
            <a:r>
              <a:rPr lang="nl-NL" sz="4400" i="1" dirty="0"/>
              <a:t> </a:t>
            </a:r>
            <a:r>
              <a:rPr lang="nl-NL" sz="4400" i="1" dirty="0" err="1"/>
              <a:t>situations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unseen</a:t>
            </a:r>
            <a:r>
              <a:rPr lang="nl-NL" sz="4400" i="1" dirty="0"/>
              <a:t> </a:t>
            </a:r>
            <a:r>
              <a:rPr lang="nl-NL" sz="4400" i="1" dirty="0" err="1"/>
              <a:t>ones</a:t>
            </a:r>
            <a:r>
              <a:rPr lang="nl-NL" sz="4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680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E801E-728A-9EDA-F9F7-1E731FD3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2E6C-9326-9F4B-0985-3050F816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</a:t>
            </a:r>
            <a:r>
              <a:rPr lang="en-US" dirty="0" err="1"/>
              <a:t>Generalisation</a:t>
            </a:r>
            <a:r>
              <a:rPr lang="en-US" dirty="0"/>
              <a:t>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17BE-E300-76E8-CE70-CFC67E736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8089259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Generalisation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effectively</a:t>
            </a:r>
            <a:r>
              <a:rPr lang="nl-NL" sz="4400" i="1" dirty="0"/>
              <a:t> </a:t>
            </a:r>
            <a:r>
              <a:rPr lang="nl-NL" sz="4400" i="1" dirty="0" err="1"/>
              <a:t>generalise</a:t>
            </a:r>
            <a:r>
              <a:rPr lang="nl-NL" sz="4400" i="1" dirty="0"/>
              <a:t> </a:t>
            </a:r>
            <a:r>
              <a:rPr lang="nl-NL" sz="4400" i="1" dirty="0" err="1"/>
              <a:t>from</a:t>
            </a:r>
            <a:r>
              <a:rPr lang="nl-NL" sz="4400" i="1" dirty="0"/>
              <a:t> </a:t>
            </a:r>
            <a:r>
              <a:rPr lang="nl-NL" sz="4400" i="1" dirty="0" err="1"/>
              <a:t>observed</a:t>
            </a:r>
            <a:r>
              <a:rPr lang="nl-NL" sz="4400" i="1" dirty="0"/>
              <a:t> </a:t>
            </a:r>
            <a:r>
              <a:rPr lang="nl-NL" sz="4400" i="1" dirty="0" err="1"/>
              <a:t>situations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unseen</a:t>
            </a:r>
            <a:r>
              <a:rPr lang="nl-NL" sz="4400" i="1" dirty="0"/>
              <a:t> </a:t>
            </a:r>
            <a:r>
              <a:rPr lang="nl-NL" sz="4400" i="1" dirty="0" err="1"/>
              <a:t>ones</a:t>
            </a:r>
            <a:r>
              <a:rPr lang="nl-NL" sz="4400" i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73A9-FBCB-A60C-E989-E1DE2CC5512E}"/>
              </a:ext>
            </a:extLst>
          </p:cNvPr>
          <p:cNvSpPr txBox="1"/>
          <p:nvPr/>
        </p:nvSpPr>
        <p:spPr>
          <a:xfrm>
            <a:off x="838843" y="3632891"/>
            <a:ext cx="6818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is usually (always?) in a Machine Learning context</a:t>
            </a:r>
            <a:endParaRPr lang="en-US" sz="3200" b="1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77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E729-918E-165C-FF26-9D5CAAFB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Generalisation</a:t>
            </a:r>
            <a:r>
              <a:rPr lang="en-US" dirty="0"/>
              <a:t> with respect to transformations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EFAC7-DB2F-D453-45FD-B91D2142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52" y="1415331"/>
            <a:ext cx="1919495" cy="2559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9C2F0-28A6-6B00-1A50-B891E3021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407381"/>
            <a:ext cx="1919495" cy="2559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25454B-5988-9C40-33DF-47360B8A5EA2}"/>
              </a:ext>
            </a:extLst>
          </p:cNvPr>
          <p:cNvSpPr/>
          <p:nvPr/>
        </p:nvSpPr>
        <p:spPr>
          <a:xfrm>
            <a:off x="360001" y="1407382"/>
            <a:ext cx="3870094" cy="25593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9C767-4E0E-28B4-2760-65685F1E6A39}"/>
              </a:ext>
            </a:extLst>
          </p:cNvPr>
          <p:cNvSpPr/>
          <p:nvPr/>
        </p:nvSpPr>
        <p:spPr>
          <a:xfrm>
            <a:off x="4816705" y="1415331"/>
            <a:ext cx="3870094" cy="25513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68EEC-1192-F4D7-2C76-0A368E4C57B3}"/>
              </a:ext>
            </a:extLst>
          </p:cNvPr>
          <p:cNvSpPr txBox="1"/>
          <p:nvPr/>
        </p:nvSpPr>
        <p:spPr>
          <a:xfrm>
            <a:off x="360000" y="962108"/>
            <a:ext cx="387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06DEB-8877-031B-57AA-EDFA1B5EF227}"/>
              </a:ext>
            </a:extLst>
          </p:cNvPr>
          <p:cNvSpPr txBox="1"/>
          <p:nvPr/>
        </p:nvSpPr>
        <p:spPr>
          <a:xfrm>
            <a:off x="4816705" y="962108"/>
            <a:ext cx="387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58536-8BEA-B308-1D69-B53E3710811A}"/>
              </a:ext>
            </a:extLst>
          </p:cNvPr>
          <p:cNvSpPr txBox="1"/>
          <p:nvPr/>
        </p:nvSpPr>
        <p:spPr>
          <a:xfrm>
            <a:off x="360000" y="3996481"/>
            <a:ext cx="832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cat looks like a cat, regardless of whether it is in the left or right part of an image</a:t>
            </a:r>
          </a:p>
        </p:txBody>
      </p:sp>
    </p:spTree>
    <p:extLst>
      <p:ext uri="{BB962C8B-B14F-4D97-AF65-F5344CB8AC3E}">
        <p14:creationId xmlns:p14="http://schemas.microsoft.com/office/powerpoint/2010/main" val="30709536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B22B-2DA7-0045-CACC-D6B2E4FC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Generalisation</a:t>
            </a:r>
            <a:r>
              <a:rPr lang="en-US" dirty="0"/>
              <a:t> with respect to transformations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CEC1-7FC6-BA1A-29CC-E2C4B4AB9967}"/>
              </a:ext>
            </a:extLst>
          </p:cNvPr>
          <p:cNvSpPr txBox="1"/>
          <p:nvPr/>
        </p:nvSpPr>
        <p:spPr>
          <a:xfrm>
            <a:off x="359998" y="3578972"/>
            <a:ext cx="832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intuition does not only hold for complete objects such as cats, but also smaller patterns such as faces, ears, noses, circles, edges, curves, lines, and so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57D29-2CE4-B9AE-1586-0A8996D1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62110"/>
            <a:ext cx="1505029" cy="1756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2DD78-FA5F-F103-49D0-D56C31E4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29" y="1764627"/>
            <a:ext cx="1505029" cy="1756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78A25-B84C-D2FE-4AF9-004084E6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84" y="1114510"/>
            <a:ext cx="1505029" cy="1756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FCACA-3895-8470-5528-7071D64B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34" y="1671102"/>
            <a:ext cx="1505029" cy="175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5BDAB-6772-2792-E69C-B3AD1750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89" y="1201974"/>
            <a:ext cx="1505029" cy="17568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EE6ACF-6F1B-4D88-CB06-EC2F7D5F07D7}"/>
              </a:ext>
            </a:extLst>
          </p:cNvPr>
          <p:cNvSpPr/>
          <p:nvPr/>
        </p:nvSpPr>
        <p:spPr>
          <a:xfrm>
            <a:off x="359999" y="962110"/>
            <a:ext cx="8326799" cy="25593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2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327E-C352-43FC-8BF2-71956A7B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to different video game levels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35E6F-F991-9235-8EC8-E2AD5741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07" y="877695"/>
            <a:ext cx="6944983" cy="36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0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Generality in AI</a:t>
            </a:r>
          </a:p>
        </p:txBody>
      </p:sp>
    </p:spTree>
    <p:extLst>
      <p:ext uri="{BB962C8B-B14F-4D97-AF65-F5344CB8AC3E}">
        <p14:creationId xmlns:p14="http://schemas.microsoft.com/office/powerpoint/2010/main" val="1959366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6EC43-3E44-9ADC-C265-5051B519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727A-5523-F9BB-2501-AD56F828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from simulation to reality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7B400-99C8-263B-B74F-CA4EF4E8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9" y="944105"/>
            <a:ext cx="4168000" cy="3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947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9A53-A317-8890-1AF3-A42093D7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from simulation to reality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54DC8-AA75-29D8-A95C-0C1AAFE8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9" y="944105"/>
            <a:ext cx="4168000" cy="3632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A39D7-4058-BA6E-0133-729E453E1EF5}"/>
              </a:ext>
            </a:extLst>
          </p:cNvPr>
          <p:cNvSpPr txBox="1"/>
          <p:nvPr/>
        </p:nvSpPr>
        <p:spPr>
          <a:xfrm>
            <a:off x="5102762" y="1160444"/>
            <a:ext cx="3685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 this case, we hope that we don’t need to </a:t>
            </a:r>
            <a:r>
              <a:rPr lang="en-US" sz="2400" dirty="0" err="1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generalise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much: if simulator is perfect, no need! 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But, usually, it’s not perfect 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28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3198-55EF-7B55-62DF-3A14A977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strategies between board games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513AB-6191-2D88-9E6F-E1F3D9BC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47" y="877695"/>
            <a:ext cx="6806903" cy="38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94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85BD-A448-1293-B257-A58781DE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pic>
        <p:nvPicPr>
          <p:cNvPr id="5" name="Picture 4" descr="A close-up of a moon surface&#10;&#10;AI-generated content may be incorrect.">
            <a:extLst>
              <a:ext uri="{FF2B5EF4-FFF2-40B4-BE49-F238E27FC236}">
                <a16:creationId xmlns:a16="http://schemas.microsoft.com/office/drawing/2014/main" id="{E1151743-1FEE-1458-10B2-50804451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77429"/>
            <a:ext cx="4598366" cy="3388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2A18F-9E9B-DCA2-7F38-17CB8F4A553C}"/>
              </a:ext>
            </a:extLst>
          </p:cNvPr>
          <p:cNvSpPr txBox="1"/>
          <p:nvPr/>
        </p:nvSpPr>
        <p:spPr>
          <a:xfrm>
            <a:off x="360000" y="4277434"/>
            <a:ext cx="45983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NASA</a:t>
            </a:r>
            <a:endParaRPr lang="nl-NL" sz="1200" dirty="0"/>
          </a:p>
        </p:txBody>
      </p:sp>
      <p:pic>
        <p:nvPicPr>
          <p:cNvPr id="8" name="Picture 7" descr="A close up of a cell&#10;&#10;AI-generated content may be incorrect.">
            <a:extLst>
              <a:ext uri="{FF2B5EF4-FFF2-40B4-BE49-F238E27FC236}">
                <a16:creationId xmlns:a16="http://schemas.microsoft.com/office/drawing/2014/main" id="{B4DD591F-453C-30D6-1FC3-FD1D41D5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66" y="877429"/>
            <a:ext cx="3828347" cy="2580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E5136-16A1-3504-4AFE-1A36727A0908}"/>
              </a:ext>
            </a:extLst>
          </p:cNvPr>
          <p:cNvSpPr txBox="1"/>
          <p:nvPr/>
        </p:nvSpPr>
        <p:spPr>
          <a:xfrm>
            <a:off x="4958366" y="3469736"/>
            <a:ext cx="384367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Cross-section of an </a:t>
            </a:r>
            <a:r>
              <a:rPr lang="en-US" sz="1200" i="1" dirty="0"/>
              <a:t>Ascaris</a:t>
            </a:r>
            <a:r>
              <a:rPr lang="en-US" sz="1200" dirty="0"/>
              <a:t> worm (source: Wikipedia)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0621765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C5CB8-F112-333B-D353-A6F8FE47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BC30-D30A-2E26-387F-21A94EA7B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Drawing conclusions too quickly based on too few / the wrong features: </a:t>
            </a:r>
            <a:r>
              <a:rPr lang="en-US" dirty="0" err="1"/>
              <a:t>generalisation</a:t>
            </a:r>
            <a:r>
              <a:rPr lang="en-US" dirty="0"/>
              <a:t> gone wrong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91092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4080F-BE0E-21D4-B35C-C1D7C4A2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F031-61F3-6822-B47E-D182B6E6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284B-B3ED-3856-633F-2923E037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Drawing conclusions too quickly based on too few / the wrong features: </a:t>
            </a:r>
            <a:r>
              <a:rPr lang="en-US" dirty="0" err="1"/>
              <a:t>generalisation</a:t>
            </a:r>
            <a:r>
              <a:rPr lang="en-US" dirty="0"/>
              <a:t> gone wrong</a:t>
            </a:r>
          </a:p>
          <a:p>
            <a:pPr lvl="1"/>
            <a:r>
              <a:rPr lang="en-US" dirty="0"/>
              <a:t>Racism</a:t>
            </a:r>
          </a:p>
          <a:p>
            <a:pPr lvl="1"/>
            <a:r>
              <a:rPr lang="en-US" dirty="0"/>
              <a:t>Sexism</a:t>
            </a:r>
          </a:p>
          <a:p>
            <a:pPr lvl="1"/>
            <a:r>
              <a:rPr lang="en-US" dirty="0"/>
              <a:t>Classism</a:t>
            </a:r>
          </a:p>
          <a:p>
            <a:pPr lvl="1"/>
            <a:r>
              <a:rPr lang="en-US" dirty="0"/>
              <a:t>Ageism</a:t>
            </a:r>
          </a:p>
          <a:p>
            <a:pPr lvl="1"/>
            <a:r>
              <a:rPr lang="en-US" dirty="0"/>
              <a:t>…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7618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B962E-FC76-6975-9160-F5CC4BAB5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DB88-7FE3-CFD3-CC0A-C38E71D7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also </a:t>
            </a:r>
            <a:r>
              <a:rPr lang="en-US" dirty="0" err="1"/>
              <a:t>generalise</a:t>
            </a:r>
            <a:r>
              <a:rPr lang="en-US" dirty="0"/>
              <a:t>… a lot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B4D2A-4112-9F36-D81A-6114AA383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Drawing conclusions too quickly based on too few / the wrong features: </a:t>
            </a:r>
            <a:r>
              <a:rPr lang="en-US" dirty="0" err="1"/>
              <a:t>generalisation</a:t>
            </a:r>
            <a:r>
              <a:rPr lang="en-US" dirty="0"/>
              <a:t> gone wrong</a:t>
            </a:r>
          </a:p>
          <a:p>
            <a:pPr lvl="1"/>
            <a:r>
              <a:rPr lang="en-US" dirty="0"/>
              <a:t>Racism</a:t>
            </a:r>
          </a:p>
          <a:p>
            <a:pPr lvl="1"/>
            <a:r>
              <a:rPr lang="en-US" dirty="0"/>
              <a:t>Sexism</a:t>
            </a:r>
          </a:p>
          <a:p>
            <a:pPr lvl="1"/>
            <a:r>
              <a:rPr lang="en-US" dirty="0"/>
              <a:t>Classism</a:t>
            </a:r>
          </a:p>
          <a:p>
            <a:pPr lvl="1"/>
            <a:r>
              <a:rPr lang="en-US" dirty="0"/>
              <a:t>Ageism</a:t>
            </a:r>
          </a:p>
          <a:p>
            <a:pPr lvl="1"/>
            <a:r>
              <a:rPr lang="en-US" dirty="0"/>
              <a:t>… 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4C6C8-C0E2-66EA-4FAA-3CF932978F35}"/>
              </a:ext>
            </a:extLst>
          </p:cNvPr>
          <p:cNvSpPr txBox="1"/>
          <p:nvPr/>
        </p:nvSpPr>
        <p:spPr>
          <a:xfrm>
            <a:off x="3606516" y="2176170"/>
            <a:ext cx="5182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So: if we want to </a:t>
            </a:r>
            <a:r>
              <a:rPr lang="en-US" sz="2400" dirty="0" err="1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generalise</a:t>
            </a: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“correctly”, we need:</a:t>
            </a: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(1) the correct features</a:t>
            </a:r>
          </a:p>
          <a:p>
            <a:r>
              <a:rPr lang="en-US" sz="24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(2) sufficiently many and varied examples to learn from</a:t>
            </a:r>
          </a:p>
        </p:txBody>
      </p:sp>
    </p:spTree>
    <p:extLst>
      <p:ext uri="{BB962C8B-B14F-4D97-AF65-F5344CB8AC3E}">
        <p14:creationId xmlns:p14="http://schemas.microsoft.com/office/powerpoint/2010/main" val="1244053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EF1A9-652D-46D1-828D-A3CC971C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5CF1-01CE-815A-2957-74E83E2E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</a:t>
            </a:r>
            <a:r>
              <a:rPr lang="en-US" dirty="0" err="1"/>
              <a:t>generalisation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6CE96-325C-F9CB-750F-B957D4D8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	</a:t>
            </a:r>
            <a:r>
              <a:rPr lang="en-US" dirty="0" err="1"/>
              <a:t>Generalisation</a:t>
            </a:r>
            <a:r>
              <a:rPr lang="en-US" dirty="0"/>
              <a:t> improves learning speed / 	efficiency.</a:t>
            </a:r>
          </a:p>
        </p:txBody>
      </p:sp>
    </p:spTree>
    <p:extLst>
      <p:ext uri="{BB962C8B-B14F-4D97-AF65-F5344CB8AC3E}">
        <p14:creationId xmlns:p14="http://schemas.microsoft.com/office/powerpoint/2010/main" val="3966891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FAE3-AD3E-F5D1-2FCF-622C1526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</a:t>
            </a:r>
            <a:r>
              <a:rPr lang="en-US" dirty="0" err="1"/>
              <a:t>generalisation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ECD1-F61E-9521-66F5-2332FAE22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	</a:t>
            </a:r>
            <a:r>
              <a:rPr lang="en-US" dirty="0" err="1"/>
              <a:t>Generalisation</a:t>
            </a:r>
            <a:r>
              <a:rPr lang="en-US" dirty="0"/>
              <a:t> improves learning speed / 	efficiency.</a:t>
            </a:r>
          </a:p>
          <a:p>
            <a:pPr marL="0" indent="0">
              <a:buNone/>
            </a:pPr>
            <a:r>
              <a:rPr lang="en-US" dirty="0"/>
              <a:t>2.	</a:t>
            </a:r>
            <a:r>
              <a:rPr lang="en-US" dirty="0" err="1"/>
              <a:t>Generalisation</a:t>
            </a:r>
            <a:r>
              <a:rPr lang="en-US" dirty="0"/>
              <a:t> improves generality.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83462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8E6B-E79A-571B-F3BB-937F830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Out-of-distribution </a:t>
            </a:r>
            <a:r>
              <a:rPr lang="en-US" dirty="0" err="1"/>
              <a:t>generalisation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6C0F6-B0C0-195F-7C44-8901918B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0" y="1082138"/>
            <a:ext cx="8929477" cy="2468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9DEB4-9421-2264-B984-F88A47AAE2FE}"/>
              </a:ext>
            </a:extLst>
          </p:cNvPr>
          <p:cNvSpPr txBox="1"/>
          <p:nvPr/>
        </p:nvSpPr>
        <p:spPr>
          <a:xfrm>
            <a:off x="296080" y="3622346"/>
            <a:ext cx="869205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Source: R. Kirk, A. Zhang, E. </a:t>
            </a:r>
            <a:r>
              <a:rPr lang="en-US" sz="1600" dirty="0" err="1"/>
              <a:t>Grefenstette</a:t>
            </a:r>
            <a:r>
              <a:rPr lang="en-US" sz="1600" dirty="0"/>
              <a:t> and T. </a:t>
            </a:r>
            <a:r>
              <a:rPr lang="en-US" sz="1600" dirty="0" err="1"/>
              <a:t>Rocktäschel</a:t>
            </a:r>
            <a:r>
              <a:rPr lang="en-US" sz="1600" dirty="0"/>
              <a:t> (2023). “A Survey of Zero-shot </a:t>
            </a:r>
            <a:r>
              <a:rPr lang="en-US" sz="1600" dirty="0" err="1"/>
              <a:t>Generalisation</a:t>
            </a:r>
            <a:r>
              <a:rPr lang="en-US" sz="1600" dirty="0"/>
              <a:t> in Deep Reinforcement Learning”. </a:t>
            </a:r>
            <a:r>
              <a:rPr lang="en-US" sz="1600" i="1" dirty="0"/>
              <a:t>JAIR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343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05803-A414-E630-37C0-280077CB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9C2E-57D0-10C5-EE74-4DAAF9F0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Generality in AI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41E42-5BF6-2B82-383E-405BB122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972000"/>
            <a:ext cx="7869600" cy="3333862"/>
          </a:xfrm>
        </p:spPr>
        <p:txBody>
          <a:bodyPr/>
          <a:lstStyle/>
          <a:p>
            <a:pPr marL="0" indent="0" algn="ctr">
              <a:buNone/>
            </a:pPr>
            <a:r>
              <a:rPr lang="nl-NL" sz="4400" i="1" dirty="0"/>
              <a:t>“</a:t>
            </a:r>
            <a:r>
              <a:rPr lang="nl-NL" sz="4400" i="1" dirty="0" err="1"/>
              <a:t>Generality</a:t>
            </a:r>
            <a:r>
              <a:rPr lang="nl-NL" sz="4400" i="1" dirty="0"/>
              <a:t>” </a:t>
            </a:r>
            <a:r>
              <a:rPr lang="nl-NL" sz="4400" i="1" dirty="0" err="1"/>
              <a:t>refers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the</a:t>
            </a:r>
            <a:r>
              <a:rPr lang="nl-NL" sz="4400" i="1" dirty="0"/>
              <a:t> </a:t>
            </a:r>
            <a:r>
              <a:rPr lang="nl-NL" sz="4400" i="1" dirty="0" err="1"/>
              <a:t>extent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</a:t>
            </a:r>
            <a:r>
              <a:rPr lang="nl-NL" sz="4400" i="1" dirty="0" err="1"/>
              <a:t>which</a:t>
            </a:r>
            <a:r>
              <a:rPr lang="nl-NL" sz="4400" i="1" dirty="0"/>
              <a:t> a </a:t>
            </a:r>
            <a:r>
              <a:rPr lang="nl-NL" sz="4400" i="1" dirty="0" err="1"/>
              <a:t>technique</a:t>
            </a:r>
            <a:r>
              <a:rPr lang="nl-NL" sz="4400" i="1" dirty="0"/>
              <a:t> </a:t>
            </a:r>
            <a:r>
              <a:rPr lang="nl-NL" sz="4400" i="1" dirty="0" err="1"/>
              <a:t>can</a:t>
            </a:r>
            <a:r>
              <a:rPr lang="nl-NL" sz="4400" i="1" dirty="0"/>
              <a:t> </a:t>
            </a:r>
            <a:r>
              <a:rPr lang="nl-NL" sz="4400" i="1" dirty="0" err="1"/>
              <a:t>be</a:t>
            </a:r>
            <a:r>
              <a:rPr lang="nl-NL" sz="4400" i="1" dirty="0"/>
              <a:t> </a:t>
            </a:r>
            <a:r>
              <a:rPr lang="nl-NL" sz="4400" i="1" dirty="0" err="1"/>
              <a:t>applied</a:t>
            </a:r>
            <a:r>
              <a:rPr lang="nl-NL" sz="4400" i="1" dirty="0"/>
              <a:t> </a:t>
            </a:r>
            <a:r>
              <a:rPr lang="nl-NL" sz="4400" i="1" dirty="0" err="1"/>
              <a:t>to</a:t>
            </a:r>
            <a:r>
              <a:rPr lang="nl-NL" sz="4400" i="1" dirty="0"/>
              <a:t> a </a:t>
            </a:r>
            <a:r>
              <a:rPr lang="nl-NL" sz="4400" i="1" dirty="0" err="1"/>
              <a:t>variety</a:t>
            </a:r>
            <a:r>
              <a:rPr lang="nl-NL" sz="4400" i="1" dirty="0"/>
              <a:t> of different </a:t>
            </a:r>
            <a:r>
              <a:rPr lang="nl-NL" sz="4400" i="1" dirty="0" err="1"/>
              <a:t>problems</a:t>
            </a:r>
            <a:r>
              <a:rPr lang="nl-NL" sz="4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302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D87-CD6E-0711-436E-6B7ABB9B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1DCE1-9FFC-6E7F-5514-BC5F9EE6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19" y="836716"/>
            <a:ext cx="6199160" cy="3774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1F681-7003-75B1-6858-659183C5D5AF}"/>
              </a:ext>
            </a:extLst>
          </p:cNvPr>
          <p:cNvSpPr txBox="1"/>
          <p:nvPr/>
        </p:nvSpPr>
        <p:spPr>
          <a:xfrm>
            <a:off x="6960027" y="4681835"/>
            <a:ext cx="21839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Thanks to Spyridon </a:t>
            </a:r>
            <a:r>
              <a:rPr lang="en-US" sz="1200" dirty="0" err="1"/>
              <a:t>Samothrakis</a:t>
            </a:r>
            <a:r>
              <a:rPr lang="en-US" sz="1200" dirty="0"/>
              <a:t> for image!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942531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89C1-4DE3-EB79-0033AACF4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D2D-D77A-8982-B924-01E2870B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AB85B-4148-F3E6-7277-F932DE0D7ADA}"/>
              </a:ext>
            </a:extLst>
          </p:cNvPr>
          <p:cNvSpPr txBox="1"/>
          <p:nvPr/>
        </p:nvSpPr>
        <p:spPr>
          <a:xfrm>
            <a:off x="6960027" y="4681835"/>
            <a:ext cx="21839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Thanks to Spyridon </a:t>
            </a:r>
            <a:r>
              <a:rPr lang="en-US" sz="1200" dirty="0" err="1"/>
              <a:t>Samothrakis</a:t>
            </a:r>
            <a:r>
              <a:rPr lang="en-US" sz="1200" dirty="0"/>
              <a:t> for image!</a:t>
            </a:r>
            <a:endParaRPr lang="nl-N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3605-E6DF-504A-0F7C-640EE502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098"/>
            <a:ext cx="9144000" cy="28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9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65DF-3CAF-0248-2E2B-98E1CCBF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09AFE-D805-141B-F3F3-A342B0A4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4" y="802034"/>
            <a:ext cx="5991225" cy="3705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A73F4-BE3C-FCA0-88B9-8095F56FEBDF}"/>
              </a:ext>
            </a:extLst>
          </p:cNvPr>
          <p:cNvSpPr txBox="1"/>
          <p:nvPr/>
        </p:nvSpPr>
        <p:spPr>
          <a:xfrm>
            <a:off x="360001" y="922762"/>
            <a:ext cx="2335574" cy="35394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Red is the next player to move</a:t>
            </a:r>
            <a:r>
              <a:rPr lang="en-US" sz="2800" baseline="-250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r>
              <a:rPr lang="en-US" sz="2800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Should they place their next stone in the green cell?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543247-AD72-CB1D-22F3-6AD7EA491C4C}"/>
              </a:ext>
            </a:extLst>
          </p:cNvPr>
          <p:cNvCxnSpPr>
            <a:cxnSpLocks/>
          </p:cNvCxnSpPr>
          <p:nvPr/>
        </p:nvCxnSpPr>
        <p:spPr>
          <a:xfrm flipH="1">
            <a:off x="6253017" y="922762"/>
            <a:ext cx="1690514" cy="16489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4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3540-2987-D06B-808C-088DA9AF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</a:t>
            </a:r>
            <a:r>
              <a:rPr lang="en-US" dirty="0" err="1"/>
              <a:t>generalise</a:t>
            </a:r>
            <a:r>
              <a:rPr lang="en-US" dirty="0"/>
              <a:t> out-of-distribution?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1EDA8-3254-83D2-FADD-83C4E945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1" y="1524026"/>
            <a:ext cx="4104454" cy="250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87102-D0BB-5248-D68E-30FC300E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4027"/>
            <a:ext cx="4104454" cy="2509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F179F8-F8A6-3588-69B0-A3D59FCC2455}"/>
              </a:ext>
            </a:extLst>
          </p:cNvPr>
          <p:cNvSpPr txBox="1"/>
          <p:nvPr/>
        </p:nvSpPr>
        <p:spPr>
          <a:xfrm>
            <a:off x="1965118" y="877695"/>
            <a:ext cx="8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Hex</a:t>
            </a:r>
            <a:endParaRPr lang="en-N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27A1-DECD-853F-142E-3EC8B5A7EC3A}"/>
              </a:ext>
            </a:extLst>
          </p:cNvPr>
          <p:cNvSpPr txBox="1"/>
          <p:nvPr/>
        </p:nvSpPr>
        <p:spPr>
          <a:xfrm>
            <a:off x="5478047" y="877695"/>
            <a:ext cx="229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Misère Hex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4412767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9C2F4-520A-762C-8E88-652A2DF8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71-6F2B-DFF5-BE49-B02B5E0E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 for Task Disambiguation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B36FA-4628-F276-2BD5-C6338C8D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723642"/>
            <a:ext cx="7840169" cy="369621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09742E-5AFA-4E2C-2DBD-9E52AB890607}"/>
              </a:ext>
            </a:extLst>
          </p:cNvPr>
          <p:cNvSpPr/>
          <p:nvPr/>
        </p:nvSpPr>
        <p:spPr>
          <a:xfrm>
            <a:off x="3121842" y="3026627"/>
            <a:ext cx="2781808" cy="5232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B0CC2-A532-707C-1AB4-2C6EA782F17A}"/>
              </a:ext>
            </a:extLst>
          </p:cNvPr>
          <p:cNvSpPr txBox="1"/>
          <p:nvPr/>
        </p:nvSpPr>
        <p:spPr>
          <a:xfrm>
            <a:off x="3639116" y="4232198"/>
            <a:ext cx="480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Need to add context here!</a:t>
            </a:r>
          </a:p>
        </p:txBody>
      </p:sp>
    </p:spTree>
    <p:extLst>
      <p:ext uri="{BB962C8B-B14F-4D97-AF65-F5344CB8AC3E}">
        <p14:creationId xmlns:p14="http://schemas.microsoft.com/office/powerpoint/2010/main" val="32209261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4E14-5D9C-C291-B6AB-39D5AC584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1D18-4215-CE6F-7C59-4E546D37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 for Task Disambiguation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B7323-4FE2-6DE2-435C-BCF632226E3E}"/>
              </a:ext>
            </a:extLst>
          </p:cNvPr>
          <p:cNvSpPr txBox="1"/>
          <p:nvPr/>
        </p:nvSpPr>
        <p:spPr>
          <a:xfrm>
            <a:off x="1965118" y="877695"/>
            <a:ext cx="8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Hex</a:t>
            </a:r>
            <a:endParaRPr lang="en-N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11463-9E81-87E1-DDF3-112D99F515F2}"/>
              </a:ext>
            </a:extLst>
          </p:cNvPr>
          <p:cNvSpPr txBox="1"/>
          <p:nvPr/>
        </p:nvSpPr>
        <p:spPr>
          <a:xfrm>
            <a:off x="5478047" y="877695"/>
            <a:ext cx="229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Misère Hex</a:t>
            </a:r>
            <a:endParaRPr lang="en-N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2AD40-F404-944A-4C24-5385461F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06" y="1524026"/>
            <a:ext cx="4017841" cy="3069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E956DC-6BCB-379C-2036-631028DA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58" y="1524026"/>
            <a:ext cx="3994136" cy="308153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0BCCE67-A502-AAF3-5C4E-942506CF082D}"/>
              </a:ext>
            </a:extLst>
          </p:cNvPr>
          <p:cNvSpPr/>
          <p:nvPr/>
        </p:nvSpPr>
        <p:spPr>
          <a:xfrm>
            <a:off x="3704540" y="3959603"/>
            <a:ext cx="313788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026454-E415-0934-94D7-E7AB14914060}"/>
              </a:ext>
            </a:extLst>
          </p:cNvPr>
          <p:cNvSpPr/>
          <p:nvPr/>
        </p:nvSpPr>
        <p:spPr>
          <a:xfrm>
            <a:off x="7933989" y="3944223"/>
            <a:ext cx="387890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161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EB1E0-F4D8-F482-67A9-B4AFC8178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0C918-8CF3-3FDB-5B10-9A025262C068}"/>
              </a:ext>
            </a:extLst>
          </p:cNvPr>
          <p:cNvSpPr/>
          <p:nvPr/>
        </p:nvSpPr>
        <p:spPr>
          <a:xfrm>
            <a:off x="1808223" y="3707933"/>
            <a:ext cx="398081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FC677D-1141-5F7D-CA14-FE6BD39564C1}"/>
              </a:ext>
            </a:extLst>
          </p:cNvPr>
          <p:cNvSpPr/>
          <p:nvPr/>
        </p:nvSpPr>
        <p:spPr>
          <a:xfrm>
            <a:off x="5802780" y="3707933"/>
            <a:ext cx="463796" cy="3355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5BF33-C7C6-D3A4-DD41-B100ADDB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 for Task Disambiguation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29384-420B-76FF-C78F-ED87984C16E9}"/>
              </a:ext>
            </a:extLst>
          </p:cNvPr>
          <p:cNvSpPr txBox="1"/>
          <p:nvPr/>
        </p:nvSpPr>
        <p:spPr>
          <a:xfrm>
            <a:off x="1965118" y="877695"/>
            <a:ext cx="8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Hex</a:t>
            </a:r>
            <a:endParaRPr lang="en-N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82176-E9EC-91D4-A376-16AB7180D96A}"/>
              </a:ext>
            </a:extLst>
          </p:cNvPr>
          <p:cNvSpPr txBox="1"/>
          <p:nvPr/>
        </p:nvSpPr>
        <p:spPr>
          <a:xfrm>
            <a:off x="5478047" y="877695"/>
            <a:ext cx="229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Misère Hex</a:t>
            </a:r>
            <a:endParaRPr lang="en-NL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C0204-969E-27F5-BDEF-2B8242E6D500}"/>
              </a:ext>
            </a:extLst>
          </p:cNvPr>
          <p:cNvSpPr txBox="1"/>
          <p:nvPr/>
        </p:nvSpPr>
        <p:spPr>
          <a:xfrm>
            <a:off x="820818" y="1524026"/>
            <a:ext cx="35753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Hex was invented by Piet Hein in 1942 then described again by John Nash in 1944. It is played on a rhombus tiled by hexagons, most commonly 11x11 in size. Players take turns placing a piece of their </a:t>
            </a:r>
            <a:r>
              <a:rPr lang="en-US" sz="2000" dirty="0" err="1"/>
              <a:t>colour</a:t>
            </a:r>
            <a:r>
              <a:rPr lang="en-US" sz="2000" dirty="0"/>
              <a:t> at an empty cell, and win by connecting their board sides with a chain of their pieces. </a:t>
            </a:r>
            <a:endParaRPr lang="en-N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CBF0-FFD9-50F8-6883-FF9F091CFB5A}"/>
              </a:ext>
            </a:extLst>
          </p:cNvPr>
          <p:cNvSpPr txBox="1"/>
          <p:nvPr/>
        </p:nvSpPr>
        <p:spPr>
          <a:xfrm>
            <a:off x="4836558" y="1524025"/>
            <a:ext cx="35753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Hex was invented by Piet Hein in 1942 then described again by John Nash in 1944. It is played on a rhombus tiled by hexagons, most commonly 11x11 in size. Players take turns placing a piece of their </a:t>
            </a:r>
            <a:r>
              <a:rPr lang="en-US" sz="2000" dirty="0" err="1"/>
              <a:t>colour</a:t>
            </a:r>
            <a:r>
              <a:rPr lang="en-US" sz="2000" dirty="0"/>
              <a:t> at an empty cell, and lose by connecting their board sides with a chain of their pieces. 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4970720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E4E6-91B6-C2DD-DD14-2E41291B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DC0090C-86BE-1218-EF4F-63F185847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Main Takeaways</a:t>
            </a:r>
          </a:p>
        </p:txBody>
      </p:sp>
    </p:spTree>
    <p:extLst>
      <p:ext uri="{BB962C8B-B14F-4D97-AF65-F5344CB8AC3E}">
        <p14:creationId xmlns:p14="http://schemas.microsoft.com/office/powerpoint/2010/main" val="32066327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11E5261A-B3C5-AAE5-D47D-BC4A58EBE117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1: Be honest and precise about the assumptions of your methods and implementation, and impact on generality.</a:t>
            </a:r>
          </a:p>
        </p:txBody>
      </p:sp>
    </p:spTree>
    <p:extLst>
      <p:ext uri="{BB962C8B-B14F-4D97-AF65-F5344CB8AC3E}">
        <p14:creationId xmlns:p14="http://schemas.microsoft.com/office/powerpoint/2010/main" val="1268762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4CC1-E408-7B79-608C-058643981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2BFDF111-91C5-8A5A-B977-1A8491732839}"/>
              </a:ext>
            </a:extLst>
          </p:cNvPr>
          <p:cNvSpPr txBox="1">
            <a:spLocks/>
          </p:cNvSpPr>
          <p:nvPr/>
        </p:nvSpPr>
        <p:spPr>
          <a:xfrm>
            <a:off x="372861" y="0"/>
            <a:ext cx="8398277" cy="5143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br>
              <a:rPr lang="en-US" sz="4000" dirty="0"/>
            </a:br>
            <a:br>
              <a:rPr lang="en-US" sz="4000" dirty="0"/>
            </a:br>
            <a:endParaRPr lang="en-US" sz="4000" dirty="0"/>
          </a:p>
          <a:p>
            <a:pPr algn="ctr"/>
            <a:r>
              <a:rPr lang="en-US" sz="4000" dirty="0"/>
              <a:t>2: Practicality is also important.</a:t>
            </a:r>
          </a:p>
        </p:txBody>
      </p:sp>
    </p:spTree>
    <p:extLst>
      <p:ext uri="{BB962C8B-B14F-4D97-AF65-F5344CB8AC3E}">
        <p14:creationId xmlns:p14="http://schemas.microsoft.com/office/powerpoint/2010/main" val="1229124424"/>
      </p:ext>
    </p:extLst>
  </p:cSld>
  <p:clrMapOvr>
    <a:masterClrMapping/>
  </p:clrMapOvr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8547fe8-a208-4698-aa81-704ddcb17c87">
      <UserInfo>
        <DisplayName/>
        <AccountId xsi:nil="true"/>
        <AccountType/>
      </UserInfo>
    </SharedWithUsers>
    <TaxCatchAll xmlns="c8547fe8-a208-4698-aa81-704ddcb17c87" xsi:nil="true"/>
    <lcf76f155ced4ddcb4097134ff3c332f xmlns="4f17baea-dd34-4ce8-9ec9-c7979cba358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306704CE1787488E0345F151A44C7A" ma:contentTypeVersion="11" ma:contentTypeDescription="Create a new document." ma:contentTypeScope="" ma:versionID="d6697fb6ccf43ca75b45fa733fcaacd8">
  <xsd:schema xmlns:xsd="http://www.w3.org/2001/XMLSchema" xmlns:xs="http://www.w3.org/2001/XMLSchema" xmlns:p="http://schemas.microsoft.com/office/2006/metadata/properties" xmlns:ns2="4f17baea-dd34-4ce8-9ec9-c7979cba3587" xmlns:ns3="c8547fe8-a208-4698-aa81-704ddcb17c87" targetNamespace="http://schemas.microsoft.com/office/2006/metadata/properties" ma:root="true" ma:fieldsID="c798616f203ef5d16e7b8205fab9c2af" ns2:_="" ns3:_="">
    <xsd:import namespace="4f17baea-dd34-4ce8-9ec9-c7979cba3587"/>
    <xsd:import namespace="c8547fe8-a208-4698-aa81-704ddcb17c87"/>
    <xsd:element name="properties">
      <xsd:complexType>
        <xsd:sequence>
          <xsd:element name="documentManagement">
            <xsd:complexType>
              <xsd:all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17baea-dd34-4ce8-9ec9-c7979cba3587" elementFormDefault="qualified">
    <xsd:import namespace="http://schemas.microsoft.com/office/2006/documentManagement/types"/>
    <xsd:import namespace="http://schemas.microsoft.com/office/infopath/2007/PartnerControls"/>
    <xsd:element name="MediaServiceAutoKeyPoints" ma:index="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e7061f6-de73-44c7-bfdb-4de9ff9c12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547fe8-a208-4698-aa81-704ddcb17c8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34250a3e-eb8e-48d5-8ee0-b68d008d45c7}" ma:internalName="TaxCatchAll" ma:showField="CatchAllData" ma:web="c8547fe8-a208-4698-aa81-704ddcb17c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CB65EE-A1DE-4560-98C9-EB096140ED54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4f17baea-dd34-4ce8-9ec9-c7979cba3587"/>
    <ds:schemaRef ds:uri="http://purl.org/dc/elements/1.1/"/>
    <ds:schemaRef ds:uri="c8547fe8-a208-4698-aa81-704ddcb17c87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53FA0E1-C026-47A8-8389-F4AAF7FCDC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17baea-dd34-4ce8-9ec9-c7979cba3587"/>
    <ds:schemaRef ds:uri="c8547fe8-a208-4698-aa81-704ddcb17c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772BF-CB0E-4843-92E1-A2E61BD135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2711</Words>
  <Application>Microsoft Office PowerPoint</Application>
  <PresentationFormat>On-screen Show (16:9)</PresentationFormat>
  <Paragraphs>398</Paragraphs>
  <Slides>105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Lucida Grande</vt:lpstr>
      <vt:lpstr>MV Boli</vt:lpstr>
      <vt:lpstr>Wingdings</vt:lpstr>
      <vt:lpstr>Maastricht University</vt:lpstr>
      <vt:lpstr>Generality and Generalisation in Principle and in Practice</vt:lpstr>
      <vt:lpstr>Who am I</vt:lpstr>
      <vt:lpstr>Who am I</vt:lpstr>
      <vt:lpstr>Markov decision processes (MDPs)</vt:lpstr>
      <vt:lpstr>PowerPoint Presentation</vt:lpstr>
      <vt:lpstr>PowerPoint Presentation</vt:lpstr>
      <vt:lpstr>PowerPoint Presentation</vt:lpstr>
      <vt:lpstr>  Generality in AI</vt:lpstr>
      <vt:lpstr>My definition of Generality in AI</vt:lpstr>
      <vt:lpstr>My definition of Generality in AI</vt:lpstr>
      <vt:lpstr>My definition of Generality in AI</vt:lpstr>
      <vt:lpstr>Generality: simple example</vt:lpstr>
      <vt:lpstr>Generality: simple example</vt:lpstr>
      <vt:lpstr>Generality vs. human-provided knowledge in AI</vt:lpstr>
      <vt:lpstr>Minimax search (Von Neumann, 1928)</vt:lpstr>
      <vt:lpstr>Minimax search (Von Neumann, 1928)</vt:lpstr>
      <vt:lpstr>Minimax search (Von Neumann, 1928)</vt:lpstr>
      <vt:lpstr>Minimax search (Von Neumann, 1928)</vt:lpstr>
      <vt:lpstr>Heuristic state evaluation functions</vt:lpstr>
      <vt:lpstr>Heuristic evaluation function: Chess</vt:lpstr>
      <vt:lpstr>Generality of Minimax + Heuristics</vt:lpstr>
      <vt:lpstr>Generality of Minimax + Heuristics</vt:lpstr>
      <vt:lpstr>Generality of Minimax + Heuristics</vt:lpstr>
      <vt:lpstr>Generality of Minimax + Heuristics</vt:lpstr>
      <vt:lpstr>Monte-Carlo tree search (MCTS)</vt:lpstr>
      <vt:lpstr>Generality of MCTS</vt:lpstr>
      <vt:lpstr>Generality of MCTS</vt:lpstr>
      <vt:lpstr>Generality of MCTS</vt:lpstr>
      <vt:lpstr>MCTS + Deep Learning</vt:lpstr>
      <vt:lpstr>MCTS + Deep Learning</vt:lpstr>
      <vt:lpstr>MCTS + Deep Learning</vt:lpstr>
      <vt:lpstr>AlphaZero: Zero knowledge?</vt:lpstr>
      <vt:lpstr>AlphaZero: Zero knowledge?</vt:lpstr>
      <vt:lpstr>AlphaZero: Zero knowledge?</vt:lpstr>
      <vt:lpstr>  Artificial General Intelligence</vt:lpstr>
      <vt:lpstr>Artificial General Intelligence (AGI)</vt:lpstr>
      <vt:lpstr>Artificial General Intelligence (AGI)</vt:lpstr>
      <vt:lpstr>AGI: definitions</vt:lpstr>
      <vt:lpstr>AGI: definitions</vt:lpstr>
      <vt:lpstr>AGI: definitions</vt:lpstr>
      <vt:lpstr>AGI: definitions</vt:lpstr>
      <vt:lpstr>Defining the scope</vt:lpstr>
      <vt:lpstr>Defining the scope</vt:lpstr>
      <vt:lpstr>Defining the scope</vt:lpstr>
      <vt:lpstr>Large Language Models: path to AGI?</vt:lpstr>
      <vt:lpstr>Large Language Models: path to AGI?</vt:lpstr>
      <vt:lpstr>Large Language Models: path to AGI?</vt:lpstr>
      <vt:lpstr>Large Language Models: path to AGI?</vt:lpstr>
      <vt:lpstr>Large Language Models: path to AGI?</vt:lpstr>
      <vt:lpstr>Robotics researchers are perfect</vt:lpstr>
      <vt:lpstr>Robotics researchers are perfect</vt:lpstr>
      <vt:lpstr>Robotics researchers are perfect</vt:lpstr>
      <vt:lpstr>Robotics researchers are perfect</vt:lpstr>
      <vt:lpstr>  Generality in Task Modelling</vt:lpstr>
      <vt:lpstr>Task modelling</vt:lpstr>
      <vt:lpstr>Markov decision processes (MDPs)</vt:lpstr>
      <vt:lpstr>Benchmark collections (Reinforcement Learning)</vt:lpstr>
      <vt:lpstr>Gymnasium API</vt:lpstr>
      <vt:lpstr>Gymnasium API</vt:lpstr>
      <vt:lpstr>Gymnasium API</vt:lpstr>
      <vt:lpstr>Gymnasium API</vt:lpstr>
      <vt:lpstr>Gymnasium API</vt:lpstr>
      <vt:lpstr>Gymnasium API</vt:lpstr>
      <vt:lpstr>Barriers to Widespread Use of RL</vt:lpstr>
      <vt:lpstr>Barriers to Widespread Use of RL</vt:lpstr>
      <vt:lpstr>Barriers to Widespread Use of RL</vt:lpstr>
      <vt:lpstr>Barriers to Widespread Use of RL</vt:lpstr>
      <vt:lpstr>PowerPoint Presentation</vt:lpstr>
      <vt:lpstr>Ludii’s Game Description Language</vt:lpstr>
      <vt:lpstr>Environment Descriptions</vt:lpstr>
      <vt:lpstr>Environment Descriptions</vt:lpstr>
      <vt:lpstr>Environment Descriptions</vt:lpstr>
      <vt:lpstr>Task generality: principle vs practice</vt:lpstr>
      <vt:lpstr>  Generalisation in AI</vt:lpstr>
      <vt:lpstr>My definition of Generalisation in AI</vt:lpstr>
      <vt:lpstr>My definition of Generalisation in AI</vt:lpstr>
      <vt:lpstr>Generalisation with respect to transformations</vt:lpstr>
      <vt:lpstr>Generalisation with respect to transformations</vt:lpstr>
      <vt:lpstr>Generalising to different video game levels</vt:lpstr>
      <vt:lpstr>Generalising from simulation to reality</vt:lpstr>
      <vt:lpstr>Generalising from simulation to reality</vt:lpstr>
      <vt:lpstr>Generalising strategies between board games</vt:lpstr>
      <vt:lpstr>Humans also generalise… a lot</vt:lpstr>
      <vt:lpstr>Humans also generalise… a lot</vt:lpstr>
      <vt:lpstr>Humans also generalise… a lot</vt:lpstr>
      <vt:lpstr>Humans also generalise… a lot</vt:lpstr>
      <vt:lpstr>Why do we want generalisation?</vt:lpstr>
      <vt:lpstr>Why do we want generalisation?</vt:lpstr>
      <vt:lpstr>Out-of-distribution generalisation</vt:lpstr>
      <vt:lpstr>Is it possible to generalise out-of-distribution?</vt:lpstr>
      <vt:lpstr>Is it possible to generalise out-of-distribution?</vt:lpstr>
      <vt:lpstr>Is it possible to generalise out-of-distribution?</vt:lpstr>
      <vt:lpstr>Is it possible to generalise out-of-distribution?</vt:lpstr>
      <vt:lpstr>Contexts for Task Disambiguation</vt:lpstr>
      <vt:lpstr>Contexts for Task Disambiguation</vt:lpstr>
      <vt:lpstr>Contexts for Task Disambiguation</vt:lpstr>
      <vt:lpstr>  Main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Zuiderlicht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Jochen Lennertz</dc:creator>
  <cp:lastModifiedBy>Soemers, Dennis (DACS)</cp:lastModifiedBy>
  <cp:revision>1243</cp:revision>
  <cp:lastPrinted>2016-01-22T13:02:05Z</cp:lastPrinted>
  <dcterms:created xsi:type="dcterms:W3CDTF">2016-01-20T13:07:02Z</dcterms:created>
  <dcterms:modified xsi:type="dcterms:W3CDTF">2025-03-20T10:41:18Z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0x010100E4306704CE1787488E0345F151A44C7A</vt:lpwstr>
  </property>
  <property fmtid="{D5CDD505-2E9C-101B-9397-08002B2CF9AE}" pid="3" name="Order">
    <vt:r8>30200</vt:r8>
  </property>
  <property fmtid="{D5CDD505-2E9C-101B-9397-08002B2CF9AE}" pid="4" name="xd_Signature">
    <vt:bool>false</vt:bool>
  </property>
  <property fmtid="{D5CDD505-2E9C-101B-9397-08002B2CF9AE}" pid="5" name="GUID">
    <vt:lpwstr>23b4c753-9c89-4ce5-8c1f-4fa405896a8e</vt:lpwstr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